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7" r:id="rId4"/>
    <p:sldId id="261" r:id="rId5"/>
    <p:sldId id="296" r:id="rId6"/>
    <p:sldId id="270" r:id="rId7"/>
    <p:sldId id="267" r:id="rId8"/>
    <p:sldId id="279" r:id="rId9"/>
    <p:sldId id="268" r:id="rId10"/>
    <p:sldId id="288" r:id="rId11"/>
    <p:sldId id="289" r:id="rId12"/>
    <p:sldId id="290" r:id="rId13"/>
    <p:sldId id="278" r:id="rId14"/>
    <p:sldId id="262" r:id="rId15"/>
    <p:sldId id="291" r:id="rId16"/>
    <p:sldId id="264" r:id="rId17"/>
    <p:sldId id="266" r:id="rId18"/>
    <p:sldId id="272" r:id="rId19"/>
    <p:sldId id="293" r:id="rId20"/>
    <p:sldId id="292" r:id="rId21"/>
    <p:sldId id="275" r:id="rId22"/>
    <p:sldId id="276" r:id="rId23"/>
    <p:sldId id="271" r:id="rId24"/>
    <p:sldId id="277" r:id="rId25"/>
    <p:sldId id="260" r:id="rId26"/>
    <p:sldId id="2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24384000" cy="13716000"/>
  <p:notesSz cx="13716000" cy="2438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KCC-Hanbit" panose="02030503000000000000" pitchFamily="18" charset="-127"/>
      <p:regular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84568"/>
  </p:normalViewPr>
  <p:slideViewPr>
    <p:cSldViewPr snapToGrid="0" snapToObjects="1">
      <p:cViewPr varScale="1">
        <p:scale>
          <a:sx n="46" d="100"/>
          <a:sy n="46" d="100"/>
        </p:scale>
        <p:origin x="12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87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이번 웹서버컴퓨팅</a:t>
            </a:r>
            <a:r>
              <a:rPr lang="en-US" altLang="ko-KR" dirty="0"/>
              <a:t> AD </a:t>
            </a:r>
            <a:r>
              <a:rPr lang="ko-KR" altLang="en-US" dirty="0"/>
              <a:t>프로젝트에서</a:t>
            </a:r>
            <a:endParaRPr lang="en-US" altLang="ko-KR" dirty="0"/>
          </a:p>
          <a:p>
            <a:r>
              <a:rPr lang="ko-KR" altLang="en-US" dirty="0"/>
              <a:t>아테나 프로젝트를 진행한 </a:t>
            </a:r>
            <a:r>
              <a:rPr lang="en-US" altLang="ko-KR" dirty="0"/>
              <a:t>20191564, </a:t>
            </a:r>
            <a:r>
              <a:rPr lang="ko-KR" altLang="en-US" dirty="0" err="1"/>
              <a:t>김신건입니다</a:t>
            </a:r>
            <a:r>
              <a:rPr lang="en-US" altLang="ko-KR" dirty="0"/>
              <a:t>. </a:t>
            </a:r>
            <a:r>
              <a:rPr lang="ko-KR" altLang="en-US" dirty="0"/>
              <a:t>이번에 진행한 </a:t>
            </a:r>
            <a:r>
              <a:rPr lang="en-US" altLang="ko-KR" dirty="0"/>
              <a:t>Athena </a:t>
            </a:r>
            <a:r>
              <a:rPr lang="ko-KR" altLang="en-US" dirty="0"/>
              <a:t>프로젝트는 알고리즘 학습에 도움을 주는 </a:t>
            </a:r>
            <a:r>
              <a:rPr lang="en-US" altLang="ko-KR" dirty="0"/>
              <a:t>AI </a:t>
            </a:r>
            <a:r>
              <a:rPr lang="ko-KR" altLang="en-US" dirty="0"/>
              <a:t>서비스입니다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사용한</a:t>
            </a:r>
            <a:r>
              <a:rPr lang="en-US" dirty="0"/>
              <a:t> </a:t>
            </a:r>
            <a:r>
              <a:rPr lang="en-US" dirty="0" err="1"/>
              <a:t>기술은</a:t>
            </a:r>
            <a:r>
              <a:rPr lang="en-US" dirty="0"/>
              <a:t> Python, Rust, Django, Docker, Nginx, Redis, </a:t>
            </a:r>
            <a:r>
              <a:rPr lang="en-US" dirty="0" err="1"/>
              <a:t>gRPC</a:t>
            </a:r>
            <a:r>
              <a:rPr lang="en-US" dirty="0"/>
              <a:t>, LLM </a:t>
            </a:r>
            <a:r>
              <a:rPr lang="en-US" dirty="0" err="1"/>
              <a:t>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QR </a:t>
            </a:r>
            <a:r>
              <a:rPr lang="ko-KR" altLang="en-US" dirty="0"/>
              <a:t>코드를 통해 관련 </a:t>
            </a:r>
            <a:r>
              <a:rPr lang="ko-KR" altLang="en-US" dirty="0" err="1"/>
              <a:t>노션</a:t>
            </a:r>
            <a:r>
              <a:rPr lang="ko-KR" altLang="en-US" dirty="0"/>
              <a:t> 문서를 확인할 수 있으며</a:t>
            </a:r>
            <a:r>
              <a:rPr lang="en-US" altLang="ko-KR" dirty="0"/>
              <a:t>, </a:t>
            </a:r>
            <a:r>
              <a:rPr lang="ko-KR" altLang="en-US" dirty="0" err="1"/>
              <a:t>노션</a:t>
            </a:r>
            <a:r>
              <a:rPr lang="ko-KR" altLang="en-US" dirty="0"/>
              <a:t> 문서에 자세한 설명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/>
              <a:t> 등이 </a:t>
            </a:r>
            <a:r>
              <a:rPr lang="ko-KR" altLang="en-US" dirty="0" err="1"/>
              <a:t>기록되어있습니다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1F13-C513-1FA8-1BE3-FE7DB0DD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F8D51-CF80-62AA-463F-91903078C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AD024-77E2-1005-389A-515C6A99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범위를</a:t>
            </a:r>
            <a:r>
              <a:rPr lang="en-US" dirty="0"/>
              <a:t> </a:t>
            </a:r>
            <a:r>
              <a:rPr lang="en-US" dirty="0" err="1"/>
              <a:t>입력받습니다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BB2B-076B-17A7-5E9D-4FA93F639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58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8FBC-C0FE-588D-F9A9-BE93ED16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71DF0-A40E-93D7-7A9C-F5852F5CD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0BC8E-B6EF-43C7-CC39-D03D7CE2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입력받아</a:t>
            </a:r>
            <a:r>
              <a:rPr lang="en-US" dirty="0"/>
              <a:t> Celery </a:t>
            </a:r>
            <a:r>
              <a:rPr lang="en-US" dirty="0" err="1"/>
              <a:t>Worker에서</a:t>
            </a:r>
            <a:r>
              <a:rPr lang="en-US" dirty="0"/>
              <a:t>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작동되며</a:t>
            </a:r>
            <a:r>
              <a:rPr lang="en-US" altLang="ko-KR" dirty="0"/>
              <a:t>, </a:t>
            </a:r>
            <a:r>
              <a:rPr lang="ko-KR" altLang="en-US" dirty="0"/>
              <a:t>위 화면은 </a:t>
            </a:r>
            <a:r>
              <a:rPr lang="en-US" altLang="ko-KR" dirty="0"/>
              <a:t>Flower </a:t>
            </a:r>
            <a:r>
              <a:rPr lang="ko-KR" altLang="en-US" dirty="0"/>
              <a:t>대시보드에서 확인하는 모습입니다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3131-CDE2-B5A0-4F5F-47B840F9F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0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9F64-C218-C1D0-00A8-0326A466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02FBD-0446-4E07-1A2D-9B99F51AE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E7D78-0D36-76D5-F07A-2DEC95B5D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위</a:t>
            </a:r>
            <a:r>
              <a:rPr lang="en-US" dirty="0"/>
              <a:t> </a:t>
            </a:r>
            <a:r>
              <a:rPr lang="en-US" dirty="0" err="1"/>
              <a:t>화면은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Task가</a:t>
            </a:r>
            <a:r>
              <a:rPr lang="en-US" dirty="0"/>
              <a:t> </a:t>
            </a:r>
            <a:r>
              <a:rPr lang="en-US" dirty="0" err="1"/>
              <a:t>구동되고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Log입니다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59202-2825-0A36-9094-D4EA154BC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1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5483-D156-4436-248D-D73C5CFC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8FB97-06DF-4C68-A928-FFC1A90D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396F7-8BD4-2523-74BB-936C35CE2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Task를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수집되어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입력 설명</a:t>
            </a:r>
            <a:r>
              <a:rPr lang="en-US" altLang="ko-KR" dirty="0"/>
              <a:t>, </a:t>
            </a:r>
            <a:r>
              <a:rPr lang="ko-KR" altLang="en-US" dirty="0"/>
              <a:t>출력 설명 등이 저장되게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C6198-3363-D4EE-4B88-D20E75DA9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0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0D36-FE37-7922-FCC9-D12B1CC2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F4329-C6C6-05D1-91BF-3F945FAAF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39B7E-248F-CF7F-4AE6-2AF6C060E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질문</a:t>
            </a:r>
            <a:r>
              <a:rPr lang="en-US" dirty="0"/>
              <a:t> </a:t>
            </a:r>
            <a:r>
              <a:rPr lang="en-US" dirty="0" err="1"/>
              <a:t>기능의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BOJ Assist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눌러들어갑니다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수집한 문제 정보를 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검색합니다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자동완성을 지원하여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더 쉽게 문제를 검색할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선택하면 문제 정보가 불러와집니다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코드에디터에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코드를 작성하고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제출하면 코드를 실행합니다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해당 코드는 당연하게도 틀렸기 때문에 피드백으로 반례를 제시합니다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7327-1FC5-58C2-F4C7-77BA2D537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02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C602-69D2-F75D-25C5-70A28F24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B65AE-6E02-0592-8A0D-28492CB0F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EAE95-AAED-EA63-3A9D-6C3E5DB6E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채점</a:t>
            </a:r>
            <a:r>
              <a:rPr lang="en-US" dirty="0"/>
              <a:t> </a:t>
            </a:r>
            <a:r>
              <a:rPr lang="en-US" dirty="0" err="1"/>
              <a:t>시에</a:t>
            </a:r>
            <a:r>
              <a:rPr lang="en-US" dirty="0"/>
              <a:t> </a:t>
            </a:r>
            <a:r>
              <a:rPr lang="en-US" dirty="0" err="1"/>
              <a:t>일어나는</a:t>
            </a:r>
            <a:r>
              <a:rPr lang="en-US" dirty="0"/>
              <a:t> </a:t>
            </a:r>
            <a:r>
              <a:rPr lang="en-US" dirty="0" err="1"/>
              <a:t>Container의</a:t>
            </a:r>
            <a:r>
              <a:rPr lang="en-US" dirty="0"/>
              <a:t> </a:t>
            </a:r>
            <a:r>
              <a:rPr lang="en-US" dirty="0" err="1"/>
              <a:t>상황입니다</a:t>
            </a:r>
            <a:r>
              <a:rPr lang="en-US" altLang="ko-KR" dirty="0"/>
              <a:t>. </a:t>
            </a:r>
          </a:p>
          <a:p>
            <a:r>
              <a:rPr lang="en-US" dirty="0"/>
              <a:t>Code-</a:t>
            </a:r>
            <a:r>
              <a:rPr lang="en-US" dirty="0" err="1"/>
              <a:t>Exector가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버전에 맞는 이미지로 컨테이너를 생성하여 그때그때 실행합니다</a:t>
            </a:r>
            <a:r>
              <a:rPr lang="en-US" altLang="ko-KR" dirty="0"/>
              <a:t>. </a:t>
            </a:r>
            <a:r>
              <a:rPr lang="ko-KR" altLang="en-US" dirty="0"/>
              <a:t>그리고 실행 종료 후 컨테이너는 자연스럽게 삭제됩니다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F1A9-F1EB-CC12-2776-22927F2E2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92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50DF-AC1F-E32A-1A49-6E2C4AA1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A71CE-CF21-B733-C063-235AF8827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8E91F-6810-F97B-E6B2-D6557AE5B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선택하고</a:t>
            </a:r>
            <a:r>
              <a:rPr lang="en-US" altLang="ko-KR" dirty="0"/>
              <a:t>, </a:t>
            </a:r>
            <a:r>
              <a:rPr lang="ko-KR" altLang="en-US" dirty="0"/>
              <a:t>한번 코드를 작성해보겠습니다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사용자가 모든 반례들을 통과한 코드라면 </a:t>
            </a:r>
            <a:endParaRPr lang="en-US" altLang="ko-KR" dirty="0"/>
          </a:p>
          <a:p>
            <a:r>
              <a:rPr lang="en-US" altLang="ko-KR" dirty="0"/>
              <a:t>AI LLM</a:t>
            </a:r>
            <a:r>
              <a:rPr lang="ko-KR" altLang="en-US" dirty="0" err="1"/>
              <a:t>에</a:t>
            </a:r>
            <a:r>
              <a:rPr lang="ko-KR" altLang="en-US" dirty="0"/>
              <a:t> 사용자의 코드</a:t>
            </a:r>
            <a:r>
              <a:rPr lang="en-US" altLang="ko-KR" dirty="0"/>
              <a:t>, </a:t>
            </a:r>
            <a:r>
              <a:rPr lang="ko-KR" altLang="en-US" dirty="0"/>
              <a:t>수집된 게시글</a:t>
            </a:r>
            <a:r>
              <a:rPr lang="en-US" altLang="ko-KR" dirty="0"/>
              <a:t>, </a:t>
            </a:r>
            <a:r>
              <a:rPr lang="ko-KR" altLang="en-US" dirty="0"/>
              <a:t>기타</a:t>
            </a:r>
            <a:r>
              <a:rPr lang="en-US" altLang="ko-KR" dirty="0"/>
              <a:t> </a:t>
            </a:r>
            <a:r>
              <a:rPr lang="ko-KR" altLang="en-US" dirty="0"/>
              <a:t>정보를 합쳐 </a:t>
            </a:r>
            <a:r>
              <a:rPr lang="ko-KR" altLang="en-US" dirty="0" err="1"/>
              <a:t>프롬프팅된</a:t>
            </a:r>
            <a:r>
              <a:rPr lang="ko-KR" altLang="en-US" dirty="0"/>
              <a:t> 내용을 넘겨서</a:t>
            </a:r>
            <a:endParaRPr lang="en-US" altLang="ko-KR" dirty="0"/>
          </a:p>
          <a:p>
            <a:r>
              <a:rPr lang="ko-KR" altLang="en-US" dirty="0"/>
              <a:t>피드백을 돌려받게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B1322-AF09-AAC0-AC72-EC23B837B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505D-6675-6FEB-4977-0F25D88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F2652-C11F-E849-9E60-BA355AA4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718C8-8A44-EC18-474D-761681BB1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사용자가</a:t>
            </a:r>
            <a:r>
              <a:rPr lang="en-US" dirty="0"/>
              <a:t> </a:t>
            </a:r>
            <a:r>
              <a:rPr lang="en-US" dirty="0" err="1"/>
              <a:t>이전에</a:t>
            </a:r>
            <a:r>
              <a:rPr lang="en-US" dirty="0"/>
              <a:t> </a:t>
            </a:r>
            <a:r>
              <a:rPr lang="en-US" dirty="0" err="1"/>
              <a:t>질문한</a:t>
            </a:r>
            <a:r>
              <a:rPr lang="en-US" dirty="0"/>
              <a:t> </a:t>
            </a:r>
            <a:r>
              <a:rPr lang="en-US" dirty="0" err="1"/>
              <a:t>기록들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확인할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그 전에 남겨놓았던 피드백을 다시 수정할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B51C5-9B2B-143A-0C3C-AE2D7C9DC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04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06B7-B259-1988-FC77-6049F713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FD8DD-E5D0-36AB-AD41-A02B9C15C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005BF-A437-D43C-04B8-4B2D48EF4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수집기는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서비스</a:t>
            </a:r>
            <a:r>
              <a:rPr lang="en-US" dirty="0"/>
              <a:t> </a:t>
            </a:r>
            <a:r>
              <a:rPr lang="en-US" dirty="0" err="1"/>
              <a:t>없이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구현되었습니다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과정은</a:t>
            </a:r>
            <a:r>
              <a:rPr lang="en-US" dirty="0"/>
              <a:t> </a:t>
            </a:r>
            <a:r>
              <a:rPr lang="en-US" dirty="0" err="1"/>
              <a:t>위와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F842-27BB-F718-5605-453DE530B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08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66D8-D0CF-8F1A-7ED2-ED366396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55A9E-0CC7-3961-F40F-EFC287111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A75EF-D92D-2FE8-A23D-4FB52EBCB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관련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수집기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Celery </a:t>
            </a:r>
            <a:r>
              <a:rPr lang="en-US" dirty="0" err="1"/>
              <a:t>Worker를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작동됩니다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게시글은</a:t>
            </a:r>
            <a:r>
              <a:rPr lang="en-US" dirty="0"/>
              <a:t> </a:t>
            </a:r>
            <a:r>
              <a:rPr lang="en-US" dirty="0" err="1"/>
              <a:t>DuckDuckGo를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수집되며</a:t>
            </a:r>
            <a:r>
              <a:rPr lang="en-US" altLang="ko-KR" dirty="0"/>
              <a:t>, </a:t>
            </a:r>
            <a:r>
              <a:rPr lang="ko-KR" altLang="en-US" dirty="0"/>
              <a:t>검색된 게시글이 정말 문제와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게시글인지는 </a:t>
            </a:r>
            <a:r>
              <a:rPr lang="en-US" altLang="ko-KR" dirty="0"/>
              <a:t>embedding model</a:t>
            </a:r>
            <a:r>
              <a:rPr lang="ko-KR" altLang="en-US" dirty="0"/>
              <a:t>을 통해 </a:t>
            </a:r>
            <a:r>
              <a:rPr lang="en-US" altLang="ko-KR" dirty="0"/>
              <a:t>embedding</a:t>
            </a:r>
            <a:r>
              <a:rPr lang="ko-KR" altLang="en-US" dirty="0"/>
              <a:t>한 후</a:t>
            </a:r>
            <a:r>
              <a:rPr lang="en-US" altLang="ko-KR" dirty="0"/>
              <a:t>, cosine </a:t>
            </a:r>
            <a:r>
              <a:rPr lang="ko-KR" altLang="en-US" dirty="0"/>
              <a:t>유사도를 검사합니다</a:t>
            </a:r>
            <a:r>
              <a:rPr lang="en-US" altLang="ko-KR" dirty="0"/>
              <a:t>. </a:t>
            </a:r>
            <a:r>
              <a:rPr lang="ko-KR" altLang="en-US" dirty="0"/>
              <a:t>그리고 이후</a:t>
            </a:r>
            <a:r>
              <a:rPr lang="en-US" altLang="ko-KR" dirty="0"/>
              <a:t> 1</a:t>
            </a:r>
            <a:r>
              <a:rPr lang="ko-KR" altLang="en-US" dirty="0"/>
              <a:t>차 검사에서 유사도가 낮게 나온 경우 다시 한번 </a:t>
            </a:r>
            <a:r>
              <a:rPr lang="en-US" altLang="ko-KR" dirty="0"/>
              <a:t>LLM</a:t>
            </a:r>
            <a:r>
              <a:rPr lang="ko-KR" altLang="en-US" dirty="0"/>
              <a:t>을 통해서 질의하게 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유사한</a:t>
            </a:r>
            <a:r>
              <a:rPr lang="en-US" dirty="0"/>
              <a:t> </a:t>
            </a:r>
            <a:r>
              <a:rPr lang="en-US" dirty="0" err="1"/>
              <a:t>게시글로</a:t>
            </a:r>
            <a:r>
              <a:rPr lang="en-US" dirty="0"/>
              <a:t> </a:t>
            </a:r>
            <a:r>
              <a:rPr lang="en-US" dirty="0" err="1"/>
              <a:t>판명된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게시글</a:t>
            </a:r>
            <a:r>
              <a:rPr lang="en-US" dirty="0"/>
              <a:t> </a:t>
            </a:r>
            <a:r>
              <a:rPr lang="en-US" dirty="0" err="1"/>
              <a:t>정보가</a:t>
            </a:r>
            <a:r>
              <a:rPr lang="en-US" dirty="0"/>
              <a:t> </a:t>
            </a:r>
            <a:r>
              <a:rPr lang="en-US" dirty="0" err="1"/>
              <a:t>저장되며</a:t>
            </a:r>
            <a:r>
              <a:rPr lang="en-US" altLang="ko-KR" dirty="0"/>
              <a:t>, </a:t>
            </a:r>
            <a:r>
              <a:rPr lang="ko-KR" altLang="en-US" dirty="0"/>
              <a:t>이후 피드백 생성 시에 이 글 데이터들이 포함됩니다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F7C22-1592-E8E3-C859-E85A01EB7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9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8AA1-B813-EB7C-A7A9-E7DB5D15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8F43E-19F1-405E-55D4-14D2AE21E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36691-DACC-E80B-8493-DEEFBBB5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3DCB-C066-B0AA-D559-34B38F63D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EF420-F8B7-DC54-2CDF-BCA18E70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1D4C7-AA23-887A-DDF6-801B867D8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F278D-9DF5-F63D-F90C-684F48D3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별도</a:t>
            </a:r>
            <a:r>
              <a:rPr lang="en-US" dirty="0"/>
              <a:t> </a:t>
            </a:r>
            <a:r>
              <a:rPr lang="en-US" dirty="0" err="1"/>
              <a:t>마이크로</a:t>
            </a:r>
            <a:r>
              <a:rPr lang="en-US" dirty="0"/>
              <a:t> </a:t>
            </a:r>
            <a:r>
              <a:rPr lang="en-US" dirty="0" err="1"/>
              <a:t>서비스로</a:t>
            </a:r>
            <a:r>
              <a:rPr lang="en-US" dirty="0"/>
              <a:t> </a:t>
            </a:r>
            <a:r>
              <a:rPr lang="en-US" dirty="0" err="1"/>
              <a:t>만들어져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gRPC를</a:t>
            </a:r>
            <a:r>
              <a:rPr lang="en-US" dirty="0"/>
              <a:t> </a:t>
            </a:r>
            <a:r>
              <a:rPr lang="en-US" dirty="0" err="1"/>
              <a:t>통한</a:t>
            </a:r>
            <a:r>
              <a:rPr lang="en-US" dirty="0"/>
              <a:t> </a:t>
            </a:r>
            <a:r>
              <a:rPr lang="en-US" dirty="0" err="1"/>
              <a:t>통신을</a:t>
            </a:r>
            <a:r>
              <a:rPr lang="en-US" dirty="0"/>
              <a:t> </a:t>
            </a:r>
            <a:r>
              <a:rPr lang="en-US" dirty="0" err="1"/>
              <a:t>하게</a:t>
            </a:r>
            <a:r>
              <a:rPr lang="en-US" dirty="0"/>
              <a:t> </a:t>
            </a:r>
            <a:r>
              <a:rPr lang="en-US" dirty="0" err="1"/>
              <a:t>되어있고</a:t>
            </a:r>
            <a:r>
              <a:rPr lang="en-US" altLang="ko-KR" dirty="0"/>
              <a:t>, Rust</a:t>
            </a:r>
            <a:r>
              <a:rPr lang="ko-KR" altLang="en-US" dirty="0"/>
              <a:t>로 </a:t>
            </a:r>
            <a:r>
              <a:rPr lang="ko-KR" altLang="en-US" dirty="0" err="1"/>
              <a:t>작성되어있습니다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요청이</a:t>
            </a:r>
            <a:r>
              <a:rPr lang="en-US" dirty="0"/>
              <a:t> </a:t>
            </a:r>
            <a:r>
              <a:rPr lang="en-US" dirty="0" err="1"/>
              <a:t>들어올</a:t>
            </a:r>
            <a:r>
              <a:rPr lang="en-US" dirty="0"/>
              <a:t> </a:t>
            </a:r>
            <a:r>
              <a:rPr lang="en-US" dirty="0" err="1"/>
              <a:t>때마다</a:t>
            </a:r>
            <a:r>
              <a:rPr lang="en-US" dirty="0"/>
              <a:t> </a:t>
            </a:r>
            <a:r>
              <a:rPr lang="en-US" dirty="0" err="1"/>
              <a:t>Container를</a:t>
            </a:r>
            <a:r>
              <a:rPr lang="en-US" dirty="0"/>
              <a:t> </a:t>
            </a:r>
            <a:r>
              <a:rPr lang="en-US" dirty="0" err="1"/>
              <a:t>독립적으로</a:t>
            </a:r>
            <a:r>
              <a:rPr lang="en-US" dirty="0"/>
              <a:t> </a:t>
            </a:r>
            <a:r>
              <a:rPr lang="en-US" dirty="0" err="1"/>
              <a:t>실행하고</a:t>
            </a:r>
            <a:r>
              <a:rPr lang="en-US" dirty="0"/>
              <a:t> </a:t>
            </a:r>
            <a:r>
              <a:rPr lang="en-US" dirty="0" err="1"/>
              <a:t>종료하는</a:t>
            </a:r>
            <a:r>
              <a:rPr lang="en-US" dirty="0"/>
              <a:t> </a:t>
            </a:r>
            <a:r>
              <a:rPr lang="en-US" dirty="0" err="1"/>
              <a:t>식으로</a:t>
            </a:r>
            <a:r>
              <a:rPr lang="en-US" dirty="0"/>
              <a:t> </a:t>
            </a:r>
            <a:r>
              <a:rPr lang="en-US" dirty="0" err="1"/>
              <a:t>되어있으며</a:t>
            </a:r>
            <a:r>
              <a:rPr lang="en-US" dirty="0"/>
              <a:t> </a:t>
            </a:r>
            <a:r>
              <a:rPr lang="en-US" dirty="0" err="1"/>
              <a:t>표준</a:t>
            </a:r>
            <a:r>
              <a:rPr lang="en-US" dirty="0"/>
              <a:t> </a:t>
            </a:r>
            <a:r>
              <a:rPr lang="en-US" dirty="0" err="1"/>
              <a:t>입출력</a:t>
            </a:r>
            <a:r>
              <a:rPr lang="en-US" altLang="ko-KR" dirty="0"/>
              <a:t>, </a:t>
            </a:r>
            <a:r>
              <a:rPr lang="ko-KR" altLang="en-US" dirty="0"/>
              <a:t>표준 에러를 통해 실행 결과를 </a:t>
            </a:r>
            <a:r>
              <a:rPr lang="ko-KR" altLang="en-US" dirty="0" err="1"/>
              <a:t>반환받게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B85-DF82-A1A0-60B1-49D0AE2BF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723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5751-26F5-0ED6-7980-6BC746C9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5AB78-96F2-4BF8-2A7B-DD741BDA6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744EB-34C0-685A-B5B7-6E95473D0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채점기의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, </a:t>
            </a:r>
            <a:r>
              <a:rPr lang="en-US" dirty="0" err="1"/>
              <a:t>채점에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받은</a:t>
            </a:r>
            <a:r>
              <a:rPr lang="en-US" dirty="0"/>
              <a:t> </a:t>
            </a:r>
            <a:r>
              <a:rPr lang="en-US" dirty="0" err="1"/>
              <a:t>후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실행기를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실행결과를</a:t>
            </a:r>
            <a:r>
              <a:rPr lang="en-US" dirty="0"/>
              <a:t> </a:t>
            </a:r>
            <a:r>
              <a:rPr lang="en-US" dirty="0" err="1"/>
              <a:t>받아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4E060-CD26-CC0E-1905-7F5416A6F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7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912D-13D1-9AC2-8E42-00BC8A44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91AD3-2C7E-301A-574B-0362D23C8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A063C-3645-C20B-BA16-6EAB8869D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테스트케이스</a:t>
            </a:r>
            <a:r>
              <a:rPr lang="en-US" dirty="0"/>
              <a:t> </a:t>
            </a:r>
            <a:r>
              <a:rPr lang="en-US" dirty="0" err="1"/>
              <a:t>생성기의</a:t>
            </a:r>
            <a:r>
              <a:rPr lang="en-US" dirty="0"/>
              <a:t> </a:t>
            </a:r>
            <a:r>
              <a:rPr lang="en-US" dirty="0" err="1"/>
              <a:t>경우는</a:t>
            </a:r>
            <a:r>
              <a:rPr lang="en-US" dirty="0"/>
              <a:t> </a:t>
            </a:r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테케가</a:t>
            </a:r>
            <a:r>
              <a:rPr lang="en-US" dirty="0"/>
              <a:t> </a:t>
            </a:r>
            <a:r>
              <a:rPr lang="en-US" dirty="0" err="1"/>
              <a:t>올바른지</a:t>
            </a:r>
            <a:r>
              <a:rPr lang="en-US" altLang="ko-KR" dirty="0"/>
              <a:t>, </a:t>
            </a:r>
            <a:r>
              <a:rPr lang="ko-KR" altLang="en-US" dirty="0"/>
              <a:t>범위에 맞는지 등을 검사하는 과정이 필요합니다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이때문에</a:t>
            </a:r>
            <a:r>
              <a:rPr lang="en-US" dirty="0"/>
              <a:t> </a:t>
            </a:r>
            <a:r>
              <a:rPr lang="en-US" dirty="0" err="1"/>
              <a:t>검증코드와</a:t>
            </a:r>
            <a:r>
              <a:rPr lang="en-US" dirty="0"/>
              <a:t> </a:t>
            </a:r>
            <a:r>
              <a:rPr lang="en-US" dirty="0" err="1"/>
              <a:t>정답코드가</a:t>
            </a:r>
            <a:r>
              <a:rPr lang="en-US" dirty="0"/>
              <a:t> </a:t>
            </a:r>
            <a:r>
              <a:rPr lang="en-US" dirty="0" err="1"/>
              <a:t>필요합니다</a:t>
            </a:r>
            <a:r>
              <a:rPr lang="en-US" altLang="ko-KR" dirty="0"/>
              <a:t>. </a:t>
            </a:r>
            <a:r>
              <a:rPr lang="ko-KR" altLang="en-US" dirty="0"/>
              <a:t>검증 코드와 정답 코드가 제공되면 이에 맞게 구동되고</a:t>
            </a:r>
            <a:r>
              <a:rPr lang="en-US" altLang="ko-KR" dirty="0"/>
              <a:t>, </a:t>
            </a:r>
            <a:r>
              <a:rPr lang="ko-KR" altLang="en-US" dirty="0"/>
              <a:t>없다면 이때 </a:t>
            </a:r>
            <a:r>
              <a:rPr lang="en-US" altLang="ko-KR" dirty="0"/>
              <a:t>LLM</a:t>
            </a:r>
            <a:r>
              <a:rPr lang="ko-KR" altLang="en-US" dirty="0"/>
              <a:t>의 도움을 받습니다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테케를</a:t>
            </a:r>
            <a:r>
              <a:rPr lang="en-US" dirty="0"/>
              <a:t> </a:t>
            </a:r>
            <a:r>
              <a:rPr lang="en-US" dirty="0" err="1"/>
              <a:t>랜덤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LLM을</a:t>
            </a:r>
            <a:r>
              <a:rPr lang="en-US" dirty="0"/>
              <a:t> </a:t>
            </a:r>
            <a:r>
              <a:rPr lang="en-US" dirty="0" err="1"/>
              <a:t>거쳐</a:t>
            </a:r>
            <a:r>
              <a:rPr lang="en-US" dirty="0"/>
              <a:t> </a:t>
            </a:r>
            <a:r>
              <a:rPr lang="en-US" dirty="0" err="1"/>
              <a:t>생성되며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실행하여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반환받아</a:t>
            </a:r>
            <a:r>
              <a:rPr lang="en-US" dirty="0"/>
              <a:t> </a:t>
            </a:r>
            <a:r>
              <a:rPr lang="en-US" dirty="0" err="1"/>
              <a:t>TC를</a:t>
            </a:r>
            <a:r>
              <a:rPr lang="en-US" dirty="0"/>
              <a:t> </a:t>
            </a:r>
            <a:r>
              <a:rPr lang="en-US" dirty="0" err="1"/>
              <a:t>자동생성합니다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5A2B-FA51-A072-3177-1BB44B784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82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9ABE-E9AF-4DC5-1B04-7E063118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C832E-7DDD-6628-F3DD-2C3E7BAD0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A6C0E-9303-BA3D-DB72-2DB735D50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추후</a:t>
            </a:r>
            <a:r>
              <a:rPr lang="en-US" dirty="0"/>
              <a:t> </a:t>
            </a:r>
            <a:r>
              <a:rPr lang="en-US" dirty="0" err="1"/>
              <a:t>아래</a:t>
            </a:r>
            <a:r>
              <a:rPr lang="en-US" dirty="0"/>
              <a:t> </a:t>
            </a:r>
            <a:r>
              <a:rPr lang="en-US" dirty="0" err="1"/>
              <a:t>내용을</a:t>
            </a:r>
            <a:r>
              <a:rPr lang="en-US" dirty="0"/>
              <a:t> </a:t>
            </a:r>
            <a:r>
              <a:rPr lang="en-US" dirty="0" err="1"/>
              <a:t>개선하고</a:t>
            </a:r>
            <a:r>
              <a:rPr lang="en-US" dirty="0"/>
              <a:t> </a:t>
            </a:r>
            <a:r>
              <a:rPr lang="en-US" dirty="0" err="1"/>
              <a:t>자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풀이</a:t>
            </a:r>
            <a:r>
              <a:rPr lang="en-US" dirty="0"/>
              <a:t> </a:t>
            </a:r>
            <a:r>
              <a:rPr lang="en-US" dirty="0" err="1"/>
              <a:t>작성과</a:t>
            </a:r>
            <a:r>
              <a:rPr lang="en-US" dirty="0"/>
              <a:t> </a:t>
            </a:r>
            <a:r>
              <a:rPr lang="en-US" dirty="0" err="1"/>
              <a:t>관련하여</a:t>
            </a:r>
            <a:r>
              <a:rPr lang="en-US" dirty="0"/>
              <a:t> </a:t>
            </a:r>
            <a:r>
              <a:rPr lang="en-US" dirty="0" err="1"/>
              <a:t>부가적인</a:t>
            </a:r>
            <a:r>
              <a:rPr lang="en-US" dirty="0"/>
              <a:t> </a:t>
            </a:r>
            <a:r>
              <a:rPr lang="en-US" dirty="0" err="1"/>
              <a:t>튜닝</a:t>
            </a:r>
            <a:r>
              <a:rPr lang="en-US" dirty="0"/>
              <a:t> </a:t>
            </a:r>
            <a:r>
              <a:rPr lang="en-US" dirty="0" err="1"/>
              <a:t>과정이</a:t>
            </a:r>
            <a:r>
              <a:rPr lang="en-US" dirty="0"/>
              <a:t> </a:t>
            </a:r>
            <a:r>
              <a:rPr lang="en-US" dirty="0" err="1"/>
              <a:t>필요하며</a:t>
            </a:r>
            <a:r>
              <a:rPr lang="en-US" altLang="ko-KR" dirty="0"/>
              <a:t>, </a:t>
            </a:r>
            <a:r>
              <a:rPr lang="ko-KR" altLang="en-US" dirty="0"/>
              <a:t>고난이도의 알고리즘에 대한 데이터와 코드를 더욱 수집해야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백준</a:t>
            </a:r>
            <a:r>
              <a:rPr lang="en-US" dirty="0"/>
              <a:t> </a:t>
            </a:r>
            <a:r>
              <a:rPr lang="en-US" dirty="0" err="1"/>
              <a:t>등에서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인터랙티브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등</a:t>
            </a:r>
            <a:r>
              <a:rPr lang="en-US" dirty="0"/>
              <a:t>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형식을</a:t>
            </a:r>
            <a:r>
              <a:rPr lang="en-US" dirty="0"/>
              <a:t> </a:t>
            </a:r>
            <a:r>
              <a:rPr lang="en-US" dirty="0" err="1"/>
              <a:t>지원할</a:t>
            </a:r>
            <a:r>
              <a:rPr lang="en-US" dirty="0"/>
              <a:t> </a:t>
            </a:r>
            <a:r>
              <a:rPr lang="en-US" dirty="0" err="1"/>
              <a:t>필요가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27973-C781-E078-A177-4B75EB12F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1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E66B-37EF-9722-8D99-D1B9256A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F401F-CECD-62A0-6750-983E9ECAE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1901E-CDD6-76F7-08B2-6114AD917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9D2D-FB5E-5184-EA88-EDF6C8E75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74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9286E-FF6F-6FB3-1E71-0BAEF53F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F13AB-D994-F0D0-441E-F09D87606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FBFE4-35FE-4E27-924C-CCA549AB8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E45D-ECEC-81E8-2E87-0B8A4876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516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E214-A47F-0CC7-0C43-1D43F402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6425-77F6-BCF8-6310-6A1A48CAF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D514-0D86-D338-C8A4-9C6391706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6622-F76E-5469-6355-A7978730D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01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8BC1-39FF-53EC-9748-F9D52844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8DB1C-552A-33B3-5B94-66C9667B0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7F38-7D20-BC17-AE05-A086119C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F4CE-E38B-42B8-4782-EA4BEA826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34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C71F-8F9D-1E84-596F-D94332B6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8D016-5489-A270-6A8B-F80F6DDB9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84D7D-571F-8767-606E-A999836E3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72FDB-831E-D103-9CB5-77BAB4429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4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문제가</a:t>
            </a:r>
            <a:r>
              <a:rPr lang="en-US" dirty="0"/>
              <a:t> </a:t>
            </a:r>
            <a:r>
              <a:rPr lang="en-US" dirty="0" err="1"/>
              <a:t>너무</a:t>
            </a:r>
            <a:r>
              <a:rPr lang="en-US" dirty="0"/>
              <a:t> </a:t>
            </a:r>
            <a:r>
              <a:rPr lang="en-US" dirty="0" err="1"/>
              <a:t>어려운</a:t>
            </a:r>
            <a:r>
              <a:rPr lang="en-US" dirty="0"/>
              <a:t> </a:t>
            </a:r>
            <a:r>
              <a:rPr lang="en-US" dirty="0" err="1"/>
              <a:t>사람</a:t>
            </a:r>
            <a:r>
              <a:rPr lang="en-US" altLang="ko-KR" dirty="0"/>
              <a:t>,</a:t>
            </a:r>
            <a:r>
              <a:rPr lang="ko-KR" altLang="en-US" dirty="0"/>
              <a:t> 문제를 틀리고 있는데 왜 틀리고 있는지 모르겠는 사람</a:t>
            </a:r>
            <a:r>
              <a:rPr lang="en-US" altLang="ko-KR" dirty="0"/>
              <a:t>, </a:t>
            </a:r>
            <a:r>
              <a:rPr lang="ko-KR" altLang="en-US" dirty="0"/>
              <a:t>그리고 알고리즘 코드를 잘 작성한 것인지 모르겠는 사람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그들의 알고리즘 학습 여정을 돕자는 것이 이 프로젝트의 목표입니다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CB7C-D7C4-432C-7F98-F3BB0D13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CA2BF-EB88-3DC0-A222-EF3234B5C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E67B9-65AC-67D7-E2AE-C92768E87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1BAC-9F97-2D5B-A8EF-2EB903094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07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3421-8AEC-246E-C874-31F541AB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A32B-03C7-D558-2A9C-ABDC6E6EF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C9C65-91CA-1604-80FB-2F6279C1E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E1EB-54F6-B84D-DFE4-FA96F3BF3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119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5B4-CF20-731F-C778-2016F334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FEA51-F566-1731-0B75-925B2F5F5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9F65-331D-9E26-C3C3-5B95537B4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EC90-CBA0-F34B-8656-BBB7C4745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9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7358-4A5C-2303-84E6-CF364CFC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35138-3DB4-5BDA-768F-6D39B7626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3B80D-C56F-DC8C-460B-4290E1F48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822B-FDBB-46BC-F844-235A1ABC3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3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245EF-2557-813F-1844-5D41E16E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978F3-082A-CD68-3F8A-F59C56A0D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72BF1-1983-4A5A-76D4-1C34E0150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8E5B0-8EEE-427E-558B-1E0D97C06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77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0D80-D797-FC1D-53AB-14D25CF3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F1856-FAD4-9A59-4CB3-469B81323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A451C-337F-6009-D0C5-E739676BB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따라서</a:t>
            </a:r>
            <a:r>
              <a:rPr lang="en-US" altLang="ko-KR" dirty="0"/>
              <a:t>, Athena </a:t>
            </a:r>
            <a:r>
              <a:rPr lang="ko-KR" altLang="en-US" dirty="0"/>
              <a:t>프로젝트를 통해 알고리즘 문제 와 관련 게시글을 수집하고</a:t>
            </a:r>
            <a:endParaRPr lang="en-US" altLang="ko-KR" dirty="0"/>
          </a:p>
          <a:p>
            <a:r>
              <a:rPr lang="ko-KR" altLang="en-US" dirty="0"/>
              <a:t>사용자가 제출한 코드를 실행하여</a:t>
            </a:r>
            <a:r>
              <a:rPr lang="en-US" altLang="ko-KR" dirty="0"/>
              <a:t>,</a:t>
            </a:r>
            <a:r>
              <a:rPr lang="ko-KR" altLang="en-US" dirty="0"/>
              <a:t>이를 채점하여 반례를 제시하고 그 이후 </a:t>
            </a:r>
            <a:r>
              <a:rPr lang="en-US" altLang="ko-KR" dirty="0"/>
              <a:t>AI </a:t>
            </a:r>
            <a:r>
              <a:rPr lang="ko-KR" altLang="en-US" dirty="0"/>
              <a:t>기반 코드 피드백을 제공하는 것을 목표로 했고</a:t>
            </a:r>
            <a:r>
              <a:rPr lang="en-US" altLang="ko-KR" dirty="0"/>
              <a:t>, </a:t>
            </a:r>
            <a:r>
              <a:rPr lang="ko-KR" altLang="en-US" dirty="0"/>
              <a:t>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8AD08-A23E-614E-8FEF-62C53DD57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4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E6B9-DB02-2D8D-6809-AFE9D75C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8262-AA5B-2BB3-7651-7E4D989F5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06751-655F-D48E-EBD7-F631717DF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상세</a:t>
            </a:r>
            <a:r>
              <a:rPr lang="en-US" dirty="0"/>
              <a:t> </a:t>
            </a:r>
            <a:r>
              <a:rPr lang="en-US" dirty="0" err="1"/>
              <a:t>소개입니다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A38D7-505C-C26A-08AE-5489DB967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2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B206B-F60F-EE0F-4793-2CD6030D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1F1D9-5932-882D-0D9C-A7B6369EE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24E73-3992-6495-7FC8-7D6DFDA23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구조는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 </a:t>
            </a:r>
            <a:r>
              <a:rPr lang="ko-KR" altLang="en-US" dirty="0"/>
              <a:t>각 서비스를 크게 </a:t>
            </a:r>
            <a:r>
              <a:rPr lang="en-US" altLang="ko-KR" dirty="0"/>
              <a:t>4</a:t>
            </a:r>
            <a:r>
              <a:rPr lang="ko-KR" altLang="en-US" dirty="0"/>
              <a:t>개로 나누었습니다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Athena Webapp, </a:t>
            </a:r>
            <a:r>
              <a:rPr lang="ko-KR" altLang="en-US" dirty="0"/>
              <a:t>코드 </a:t>
            </a:r>
            <a:r>
              <a:rPr lang="ko-KR" altLang="en-US" dirty="0" err="1"/>
              <a:t>채점기</a:t>
            </a:r>
            <a:r>
              <a:rPr lang="en-US" altLang="ko-KR" dirty="0"/>
              <a:t>, </a:t>
            </a:r>
            <a:r>
              <a:rPr lang="ko-KR" altLang="en-US" dirty="0"/>
              <a:t>코드 </a:t>
            </a:r>
            <a:r>
              <a:rPr lang="ko-KR" altLang="en-US" dirty="0" err="1"/>
              <a:t>실행기</a:t>
            </a:r>
            <a:r>
              <a:rPr lang="en-US" altLang="ko-KR" dirty="0"/>
              <a:t>, </a:t>
            </a:r>
            <a:r>
              <a:rPr lang="ko-KR" altLang="en-US" dirty="0"/>
              <a:t>테스트케이스 </a:t>
            </a:r>
            <a:r>
              <a:rPr lang="ko-KR" altLang="en-US" dirty="0" err="1"/>
              <a:t>생성기입니다</a:t>
            </a:r>
            <a:r>
              <a:rPr lang="en-US" altLang="ko-KR" dirty="0"/>
              <a:t>. </a:t>
            </a:r>
            <a:r>
              <a:rPr lang="ko-KR" altLang="en-US" dirty="0"/>
              <a:t>그리고 각 서비스는 </a:t>
            </a:r>
            <a:r>
              <a:rPr lang="en-US" altLang="ko-KR" dirty="0" err="1"/>
              <a:t>gRPC</a:t>
            </a:r>
            <a:r>
              <a:rPr lang="ko-KR" altLang="en-US" dirty="0" err="1"/>
              <a:t>를</a:t>
            </a:r>
            <a:r>
              <a:rPr lang="ko-KR" altLang="en-US" dirty="0"/>
              <a:t> 통해 통신합니다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E770-87F4-2B44-4F76-F2A9CAD7C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9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52F0-3914-2819-BE07-E6A4A79A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4A111-14B7-2D86-4957-B544771F2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E997-F8A1-E497-D32B-2714B944E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메인 화면입니다</a:t>
            </a:r>
            <a:r>
              <a:rPr lang="en-US" altLang="ko-KR" dirty="0"/>
              <a:t>. </a:t>
            </a:r>
            <a:r>
              <a:rPr lang="ko-KR" altLang="en-US" dirty="0"/>
              <a:t>메인 화면에서는 기능 소개와 가격 소개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 err="1"/>
              <a:t>FaQ</a:t>
            </a:r>
            <a:r>
              <a:rPr lang="ko-KR" altLang="en-US" dirty="0" err="1"/>
              <a:t>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부가적으로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요금제별로</a:t>
            </a:r>
            <a:r>
              <a:rPr lang="en-US" dirty="0"/>
              <a:t> </a:t>
            </a:r>
            <a:r>
              <a:rPr lang="en-US" dirty="0" err="1"/>
              <a:t>피드백을</a:t>
            </a:r>
            <a:r>
              <a:rPr lang="en-US" dirty="0"/>
              <a:t> </a:t>
            </a:r>
            <a:r>
              <a:rPr lang="en-US" dirty="0" err="1"/>
              <a:t>받는</a:t>
            </a:r>
            <a:r>
              <a:rPr lang="en-US" dirty="0"/>
              <a:t> </a:t>
            </a:r>
            <a:r>
              <a:rPr lang="en-US" dirty="0" err="1"/>
              <a:t>횟수가</a:t>
            </a:r>
            <a:r>
              <a:rPr lang="en-US" dirty="0"/>
              <a:t> </a:t>
            </a:r>
            <a:r>
              <a:rPr lang="en-US" dirty="0" err="1"/>
              <a:t>제한되는</a:t>
            </a:r>
            <a:r>
              <a:rPr lang="en-US" dirty="0"/>
              <a:t> </a:t>
            </a:r>
            <a:r>
              <a:rPr lang="en-US" dirty="0" err="1"/>
              <a:t>기능또한</a:t>
            </a:r>
            <a:r>
              <a:rPr lang="en-US" dirty="0"/>
              <a:t> </a:t>
            </a:r>
            <a:r>
              <a:rPr lang="en-US" dirty="0" err="1"/>
              <a:t>구현되어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AF217-4EA5-AAFA-D180-06070461E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7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83FED-29D3-31F5-EAB7-7BC0F3AA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975DB-30C7-6CE5-2395-A5D528BBD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FFB38-C1E3-959D-E2DC-4EE6DC0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회원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기본적으로 이메일 기반 회원가입</a:t>
            </a:r>
            <a:r>
              <a:rPr lang="en-US" altLang="ko-KR" dirty="0"/>
              <a:t>, </a:t>
            </a:r>
            <a:r>
              <a:rPr lang="ko-KR" altLang="en-US" dirty="0"/>
              <a:t>로그인을 지원합니다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B02F-CABA-6530-7047-0078D24DE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25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96EF-3533-2D0F-FDD8-D2D20A62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13707-5B7D-CB51-77B8-1901A5ABD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DB14-B667-FCEC-3683-06651A67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알고리즘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 </a:t>
            </a:r>
            <a:r>
              <a:rPr lang="en-US" dirty="0" err="1"/>
              <a:t>수집</a:t>
            </a:r>
            <a:r>
              <a:rPr lang="en-US" dirty="0"/>
              <a:t> </a:t>
            </a:r>
            <a:r>
              <a:rPr lang="en-US" dirty="0" err="1"/>
              <a:t>기능입니다</a:t>
            </a:r>
            <a:r>
              <a:rPr lang="en-US" altLang="ko-KR" dirty="0"/>
              <a:t>. </a:t>
            </a:r>
            <a:r>
              <a:rPr lang="ko-KR" altLang="en-US" dirty="0"/>
              <a:t>현재 백준 문제 수집 기능만 </a:t>
            </a:r>
            <a:r>
              <a:rPr lang="ko-KR" altLang="en-US" dirty="0" err="1"/>
              <a:t>개발되어있습니다</a:t>
            </a:r>
            <a:r>
              <a:rPr lang="en-US" altLang="ko-KR" dirty="0"/>
              <a:t>. </a:t>
            </a:r>
            <a:r>
              <a:rPr lang="ko-KR" altLang="en-US" dirty="0"/>
              <a:t>이 화면은 </a:t>
            </a:r>
            <a:r>
              <a:rPr lang="ko-KR" altLang="en-US" dirty="0" err="1"/>
              <a:t>어드민</a:t>
            </a:r>
            <a:r>
              <a:rPr lang="ko-KR" altLang="en-US" dirty="0"/>
              <a:t> 화면이며</a:t>
            </a:r>
            <a:r>
              <a:rPr lang="en-US" altLang="ko-KR" dirty="0"/>
              <a:t>, BOJ </a:t>
            </a:r>
            <a:r>
              <a:rPr lang="ko-KR" altLang="en-US" dirty="0"/>
              <a:t>문제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기반으로 문제를 수집합니다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AF612-1B00-A057-C3F8-BACECC2A6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0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shinkeonkim/code-judg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hinkeonkim/code-executor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microsoft.com/office/2007/relationships/hdphoto" Target="../media/hdphoto7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8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02324F-D233-E3C6-DA70-56C80001A181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840A9-F95A-9615-A15A-B9669D31C94E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8CF7C-5BA5-89BE-8C92-1567771E4F6C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2416B1-BAB1-9B74-93CE-1D8FC22DBFB0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6E6581-AF08-A725-79B4-2A071CF9C0D2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4E033C-419E-E470-7E62-7AE80FDDFAA5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3CD70-A5C6-B4F4-E47B-9A6538EE6DA2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E0F00F-B5C7-F895-1C08-DBF3F7CDB186}"/>
              </a:ext>
            </a:extLst>
          </p:cNvPr>
          <p:cNvSpPr txBox="1"/>
          <p:nvPr/>
        </p:nvSpPr>
        <p:spPr>
          <a:xfrm>
            <a:off x="863662" y="5061427"/>
            <a:ext cx="132498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</a:t>
            </a:r>
            <a:endParaRPr kumimoji="1" lang="en-US" altLang="ko-KR" sz="8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8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CD84F-FE00-41C8-6DA4-9E6604F6AD15}"/>
              </a:ext>
            </a:extLst>
          </p:cNvPr>
          <p:cNvSpPr txBox="1"/>
          <p:nvPr/>
        </p:nvSpPr>
        <p:spPr>
          <a:xfrm>
            <a:off x="18827586" y="4162920"/>
            <a:ext cx="492753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Python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Rust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Django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Nginx</a:t>
            </a: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Redis</a:t>
            </a:r>
          </a:p>
          <a:p>
            <a:pPr algn="r"/>
            <a:r>
              <a:rPr kumimoji="1" lang="en-US" altLang="ko-KR" sz="50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gRPC</a:t>
            </a:r>
            <a:endParaRPr kumimoji="1" lang="en-US" altLang="ko-KR" sz="5000" dirty="0">
              <a:solidFill>
                <a:srgbClr val="B4CEFF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r"/>
            <a:r>
              <a:rPr kumimoji="1" lang="en-US" altLang="ko-KR" sz="5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DB145-2BDE-7714-A88F-2CD7233219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5031" y="289420"/>
            <a:ext cx="38735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21079-6A6D-52D0-31F1-36941F32DA89}"/>
              </a:ext>
            </a:extLst>
          </p:cNvPr>
          <p:cNvSpPr txBox="1"/>
          <p:nvPr/>
        </p:nvSpPr>
        <p:spPr>
          <a:xfrm>
            <a:off x="984893" y="763775"/>
            <a:ext cx="75395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https://github.com/shinkeonkim/AD_project_athena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ttps://github.com/shinkeonkim/code-executor</a:t>
            </a:r>
            <a:endParaRPr lang="en" altLang="ko-KR" sz="20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https://github.com/shinkeonkim/code-judger</a:t>
            </a:r>
          </a:p>
          <a:p>
            <a:r>
              <a:rPr lang="en" altLang="ko-KR" sz="20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https://github.com/shinkeonkim/code-testcase-generator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22B25-0879-7AA7-FD47-90514042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B42027-5146-3E5A-A291-FEE58D9F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857D5B2-8368-A100-AAA6-0190FB4D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C49C92-35DA-58FA-A9DF-24EF3A6CEC6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020D6-B52D-E030-75E4-236443F2FF0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BD7C0-5875-65A8-CDE6-2429EA871F3D}"/>
              </a:ext>
            </a:extLst>
          </p:cNvPr>
          <p:cNvSpPr txBox="1"/>
          <p:nvPr/>
        </p:nvSpPr>
        <p:spPr>
          <a:xfrm>
            <a:off x="924748" y="2406241"/>
            <a:ext cx="14848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Admin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9210D-7A08-3C95-6FCE-2A56883FF6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BF463-DE41-E8BE-EADF-77CEE13F6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4114107"/>
            <a:ext cx="19155385" cy="68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DBA43-8C40-6C03-F49E-D67AE672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D11C7D6-2D54-BE41-47E7-21A7457F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BE622B90-89B9-41AC-24C8-48B05200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FBE025-5DA9-8B43-BC34-CE5186DA064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1912-2E7E-5DC8-ACE2-0CF372ADC38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6875-85E3-771B-7699-2300696C6F2F}"/>
              </a:ext>
            </a:extLst>
          </p:cNvPr>
          <p:cNvSpPr txBox="1"/>
          <p:nvPr/>
        </p:nvSpPr>
        <p:spPr>
          <a:xfrm>
            <a:off x="924748" y="2406241"/>
            <a:ext cx="14048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(Flower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대시보드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BAD59-467A-EA46-218C-9992D8CBD7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B4497-6814-B7B6-A1D2-EBE15CBAC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913348"/>
            <a:ext cx="21408124" cy="52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85AA6-4B3B-8084-1B1F-EC6598F9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A511B9-33F2-C1E5-D0B9-8B90ABE9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F58CAE9-5A96-8833-8F23-E512E12C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1D0541-BAB3-ED3C-7313-D06846769CC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297FD-E658-2E9D-2E7E-4ED67B7912D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73DA0-EB35-5016-80A8-24225075A7FC}"/>
              </a:ext>
            </a:extLst>
          </p:cNvPr>
          <p:cNvSpPr txBox="1"/>
          <p:nvPr/>
        </p:nvSpPr>
        <p:spPr>
          <a:xfrm>
            <a:off x="924747" y="2406241"/>
            <a:ext cx="14019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수집 기능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&gt;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수집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Task (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Celery Worker)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6849-40A2-7170-7807-D9E7ADB4A5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92132E-269E-8F89-8100-717F92BE5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98178"/>
            <a:ext cx="19944156" cy="8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8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61098-C390-4817-FA87-1277B42D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3AC0EE-EB4B-E382-01DF-FF3973AB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2D7B1D-5D2B-46C7-76F8-203F83BF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674937-476F-6F40-CEC3-D7EEBEB2A6E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C34507-9096-60C8-AC7C-EC2D093A43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C31-685C-0290-A30F-A24C85434452}"/>
              </a:ext>
            </a:extLst>
          </p:cNvPr>
          <p:cNvSpPr txBox="1"/>
          <p:nvPr/>
        </p:nvSpPr>
        <p:spPr>
          <a:xfrm>
            <a:off x="924747" y="2406241"/>
            <a:ext cx="17506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문제 게시글 수집 기능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&gt; Problem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상세 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어드민에서의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데이터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39343-0B34-20BC-AC4A-F60D7A44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BAD709-6994-043A-FBC7-65F2E2E5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8" y="3620804"/>
            <a:ext cx="14791502" cy="90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06E38-603D-C2DB-CE7A-27A452EF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F05D61D-A880-FCC3-1867-5971E0453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62DF364-FB27-11D3-EC95-FEBEA99B1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81EE32-8C7D-EAEB-A769-D438C0A713F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9B119-5104-2F46-9C3C-9C98D4A856F4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C1A7B-8D47-4ADE-490F-FC71266CA3F8}"/>
              </a:ext>
            </a:extLst>
          </p:cNvPr>
          <p:cNvSpPr txBox="1"/>
          <p:nvPr/>
        </p:nvSpPr>
        <p:spPr>
          <a:xfrm>
            <a:off x="924748" y="2406241"/>
            <a:ext cx="1267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질문 기능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실행 및 채점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00462-FC3B-1301-F817-C11C726B7D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코드실행.mp4">
            <a:hlinkClick r:id="" action="ppaction://media"/>
            <a:extLst>
              <a:ext uri="{FF2B5EF4-FFF2-40B4-BE49-F238E27FC236}">
                <a16:creationId xmlns:a16="http://schemas.microsoft.com/office/drawing/2014/main" id="{6E2EA2BD-B006-6574-7868-AB64748D1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3"/>
            <a:ext cx="19677827" cy="10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90A8E-6097-58F2-6620-7CBA609E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21E072B-AC10-27D3-004F-BBEFF3E1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D891AFDF-5992-15A3-8D1D-F06BC5A0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077398-67FE-9968-812B-79E3972C246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40700-8E3D-524A-5C5C-A74A6AB0061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22F0-EE4E-9AAF-4A73-5C403052C431}"/>
              </a:ext>
            </a:extLst>
          </p:cNvPr>
          <p:cNvSpPr txBox="1"/>
          <p:nvPr/>
        </p:nvSpPr>
        <p:spPr>
          <a:xfrm>
            <a:off x="924747" y="2406241"/>
            <a:ext cx="18249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코드 실행 및 채점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-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Docker Container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의 상황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852B8-CC51-CA0A-E8C7-231571C6BF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athena_코드 실행_docker.mp4">
            <a:hlinkClick r:id="" action="ppaction://media"/>
            <a:extLst>
              <a:ext uri="{FF2B5EF4-FFF2-40B4-BE49-F238E27FC236}">
                <a16:creationId xmlns:a16="http://schemas.microsoft.com/office/drawing/2014/main" id="{17EF09D5-0FFA-53F8-8CE2-4FD6CC0D4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513238"/>
            <a:ext cx="14991528" cy="97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DD3C3-A433-9C5C-640F-A5966BBE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3C69A1-B7F6-59DB-B167-BDDD7AB9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5D0CED9B-E527-D879-BE75-34006ECA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DDD287-7527-2292-AE02-886127FE4E72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3A7DF6-2548-F751-A176-04D515F89BB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3B345-FF68-BE99-2F1B-4F403FF0C1D8}"/>
              </a:ext>
            </a:extLst>
          </p:cNvPr>
          <p:cNvSpPr txBox="1"/>
          <p:nvPr/>
        </p:nvSpPr>
        <p:spPr>
          <a:xfrm>
            <a:off x="924747" y="2406241"/>
            <a:ext cx="1613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기능 </a:t>
            </a:r>
            <a: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-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0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&amp;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피드백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메세지에 대한 사용자 평가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AF343-B9B6-42A2-BB36-5CC7418B40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4" name="athena_llm_feedback.mp4">
            <a:hlinkClick r:id="" action="ppaction://media"/>
            <a:extLst>
              <a:ext uri="{FF2B5EF4-FFF2-40B4-BE49-F238E27FC236}">
                <a16:creationId xmlns:a16="http://schemas.microsoft.com/office/drawing/2014/main" id="{FC3AF913-25F6-4BE3-A112-9E2C712FE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7" y="3368816"/>
            <a:ext cx="18706278" cy="95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6CE76-14D5-E427-8039-A711E9E1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F950E9-ABFB-D557-B0E2-1A967DFD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F36BBAA-1800-55F2-515D-E77ADFC9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9A44E4-83C4-1181-189E-FE8825DF2B2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4A744E-4BF7-5950-D68F-44A79CF3592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BAAAB-CA0E-AD06-5BEA-2FCD28806A7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질문 기록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54D30-7D66-D1B4-00E2-4DD5BF84BC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65449"/>
            <a:ext cx="2169798" cy="2169798"/>
          </a:xfrm>
          <a:prstGeom prst="rect">
            <a:avLst/>
          </a:prstGeom>
        </p:spPr>
      </p:pic>
      <p:pic>
        <p:nvPicPr>
          <p:cNvPr id="7" name="athena_질문_목록.mp4">
            <a:hlinkClick r:id="" action="ppaction://media"/>
            <a:extLst>
              <a:ext uri="{FF2B5EF4-FFF2-40B4-BE49-F238E27FC236}">
                <a16:creationId xmlns:a16="http://schemas.microsoft.com/office/drawing/2014/main" id="{D470A5D1-186F-05E3-DD97-F2D290293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174684"/>
            <a:ext cx="18668108" cy="9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68EEE-FF79-3264-032D-B1A67F183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08322C-F8FA-D527-0C0D-BF16B6B3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32DE603-BBE2-A23B-9EA3-D47EBD21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EC3E1FB-D08F-B0A9-15C1-A70B4777A4FD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BFAD9-EF52-2355-201F-5F30486E4E1E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D132C-158C-91F4-439D-5CF7DF609C12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수집기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F7001-2B57-4D4D-1F61-4E1261812B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DFE0447-D6C2-8075-5F10-F04552386A55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Admin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에서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수집할 문제 입력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C4728D4-BC62-ACFD-B570-8E50419A93B9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1C53D8-2E86-2DA5-AF46-E3D1FF7602D1}"/>
              </a:ext>
            </a:extLst>
          </p:cNvPr>
          <p:cNvSpPr/>
          <p:nvPr/>
        </p:nvSpPr>
        <p:spPr>
          <a:xfrm>
            <a:off x="9541439" y="3830319"/>
            <a:ext cx="9432361" cy="495346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9F772-6E33-C1A1-BDCC-329C4D9A4D86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963E6EC-BB3C-9E27-A028-A4409705148A}"/>
              </a:ext>
            </a:extLst>
          </p:cNvPr>
          <p:cNvSpPr/>
          <p:nvPr/>
        </p:nvSpPr>
        <p:spPr>
          <a:xfrm>
            <a:off x="9849672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Solved.ac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API 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90F62AA-77CA-A397-5C20-C390D7018D9C}"/>
              </a:ext>
            </a:extLst>
          </p:cNvPr>
          <p:cNvSpPr/>
          <p:nvPr/>
        </p:nvSpPr>
        <p:spPr>
          <a:xfrm>
            <a:off x="14620875" y="4660317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BOJ Website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9873A41-C5DC-74CE-CDEE-4467EAFCBE03}"/>
              </a:ext>
            </a:extLst>
          </p:cNvPr>
          <p:cNvSpPr/>
          <p:nvPr/>
        </p:nvSpPr>
        <p:spPr>
          <a:xfrm>
            <a:off x="12177484" y="7019101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Parsing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535FA7A-6994-2C26-FACE-194102108B6D}"/>
              </a:ext>
            </a:extLst>
          </p:cNvPr>
          <p:cNvSpPr/>
          <p:nvPr/>
        </p:nvSpPr>
        <p:spPr>
          <a:xfrm>
            <a:off x="19771952" y="5889042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저장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73B19-69B4-7D05-B36C-5903CF5E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4059B4-F5F1-AE55-72A5-A8CD708F5BD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8432579-B1EA-7F6E-A8D9-FDDF406D7EC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CD71BE-33EF-240C-603B-29638C08BB5A}"/>
              </a:ext>
            </a:extLst>
          </p:cNvPr>
          <p:cNvCxnSpPr>
            <a:cxnSpLocks/>
          </p:cNvCxnSpPr>
          <p:nvPr/>
        </p:nvCxnSpPr>
        <p:spPr>
          <a:xfrm>
            <a:off x="12975294" y="5889042"/>
            <a:ext cx="0" cy="10570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27DD1F-280A-D3D2-D111-5235D39AAD09}"/>
              </a:ext>
            </a:extLst>
          </p:cNvPr>
          <p:cNvCxnSpPr>
            <a:cxnSpLocks/>
          </p:cNvCxnSpPr>
          <p:nvPr/>
        </p:nvCxnSpPr>
        <p:spPr>
          <a:xfrm>
            <a:off x="15470844" y="5889042"/>
            <a:ext cx="0" cy="96895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E840C755-22D9-C0C4-35D5-E44F9C6FB7FC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5400000" flipH="1" flipV="1">
            <a:off x="17208770" y="4166617"/>
            <a:ext cx="1666015" cy="7568316"/>
          </a:xfrm>
          <a:prstGeom prst="bentConnector3">
            <a:avLst>
              <a:gd name="adj1" fmla="val -58316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2BEF5B-BEE3-720B-09F2-988E0ABB8E85}"/>
              </a:ext>
            </a:extLst>
          </p:cNvPr>
          <p:cNvSpPr txBox="1"/>
          <p:nvPr/>
        </p:nvSpPr>
        <p:spPr>
          <a:xfrm>
            <a:off x="821499" y="4982291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86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6916A-39BD-A3E6-AD67-F50F41E4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3131C9-0249-436F-C9B3-45EDF875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300C7901-C30D-633C-2AA0-758C851F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34BA2D-C8DF-2A82-B14D-0E6827D4EDA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F851B-B925-B41C-9375-E5EA0472CD5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2C676-297C-BF78-6725-A1FAB95CF036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문제 관련 게시글 수집기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1EE6C-456E-A81B-88C8-2FB67F25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5F918A-6F92-F119-BB5D-225A833C79F4}"/>
              </a:ext>
            </a:extLst>
          </p:cNvPr>
          <p:cNvSpPr/>
          <p:nvPr/>
        </p:nvSpPr>
        <p:spPr>
          <a:xfrm>
            <a:off x="374860" y="5717386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게시글을 수집할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 입력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0612764-88BB-F3A0-E63D-2CF9EFC8FFCA}"/>
              </a:ext>
            </a:extLst>
          </p:cNvPr>
          <p:cNvSpPr/>
          <p:nvPr/>
        </p:nvSpPr>
        <p:spPr>
          <a:xfrm>
            <a:off x="5146063" y="5717386"/>
            <a:ext cx="356886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Celery Task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F311D3-622F-EFF4-E404-CE03C3032C37}"/>
              </a:ext>
            </a:extLst>
          </p:cNvPr>
          <p:cNvSpPr/>
          <p:nvPr/>
        </p:nvSpPr>
        <p:spPr>
          <a:xfrm>
            <a:off x="9541439" y="3830319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E03EB-554B-9134-88C3-06E4B101AB48}"/>
              </a:ext>
            </a:extLst>
          </p:cNvPr>
          <p:cNvSpPr txBox="1"/>
          <p:nvPr/>
        </p:nvSpPr>
        <p:spPr>
          <a:xfrm>
            <a:off x="9541440" y="3151985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Celery Worker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879DC87-2DE6-2228-604B-8CAEEE1FD34C}"/>
              </a:ext>
            </a:extLst>
          </p:cNvPr>
          <p:cNvSpPr/>
          <p:nvPr/>
        </p:nvSpPr>
        <p:spPr>
          <a:xfrm>
            <a:off x="10188330" y="419243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DuckDuckGo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검색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페이지들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Link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얻어옴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DB99772-7D37-FDE5-CFDF-25BDC83B0492}"/>
              </a:ext>
            </a:extLst>
          </p:cNvPr>
          <p:cNvSpPr/>
          <p:nvPr/>
        </p:nvSpPr>
        <p:spPr>
          <a:xfrm>
            <a:off x="10188330" y="5783284"/>
            <a:ext cx="8086274" cy="1719069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본문과 수집한 페이지 본문을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all-MiniLM-L6-v2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모델을 통해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embedding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C5C5C2B-2F13-C062-0A03-B2E3CE91C437}"/>
              </a:ext>
            </a:extLst>
          </p:cNvPr>
          <p:cNvSpPr/>
          <p:nvPr/>
        </p:nvSpPr>
        <p:spPr>
          <a:xfrm>
            <a:off x="19800312" y="4554559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게시글 정보 저장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89F0136-CAC8-1334-7D9A-C97B0C51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27" y="2501901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87384F2-6296-AC9A-F5D5-0E975BDB91B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6632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8DA735-96F3-1969-2C9C-6CCD43A1AE2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14927" y="6331749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631885A-B4FA-0FC2-5BC9-29DDDB192D99}"/>
              </a:ext>
            </a:extLst>
          </p:cNvPr>
          <p:cNvSpPr/>
          <p:nvPr/>
        </p:nvSpPr>
        <p:spPr>
          <a:xfrm>
            <a:off x="10188330" y="8012796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Cosine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유사도를 통해 유사도 검사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01AEC8A-7A97-F0E4-7605-56BE8F94171B}"/>
              </a:ext>
            </a:extLst>
          </p:cNvPr>
          <p:cNvSpPr/>
          <p:nvPr/>
        </p:nvSpPr>
        <p:spPr>
          <a:xfrm>
            <a:off x="10211590" y="9613445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2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: 1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차 검사에서 유사도가 낮게 나온 경우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통해 유사한지 검사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70F7E24-E17D-E743-B03C-D7E65ABAF53A}"/>
              </a:ext>
            </a:extLst>
          </p:cNvPr>
          <p:cNvSpPr/>
          <p:nvPr/>
        </p:nvSpPr>
        <p:spPr>
          <a:xfrm>
            <a:off x="19802315" y="7247108"/>
            <a:ext cx="4107967" cy="1888802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피드백 생성시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해당 정보 활용하여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프롬프팅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68D67E-A99B-8BD4-D3FE-B03CB44A026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973800" y="5168922"/>
            <a:ext cx="8265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EBD59A-81F7-E134-ADCC-07D2003A2F14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21854296" y="5783284"/>
            <a:ext cx="2003" cy="14638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897B5F-E1EF-B2B1-7A0B-82172453E7DD}"/>
              </a:ext>
            </a:extLst>
          </p:cNvPr>
          <p:cNvSpPr txBox="1"/>
          <p:nvPr/>
        </p:nvSpPr>
        <p:spPr>
          <a:xfrm>
            <a:off x="821499" y="4917948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73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E7A00-0672-F782-A00A-8529EC41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7D54519-7B70-9C95-7C2C-D96260F7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754318-41F6-C0F1-CF74-DD5106F2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AED1BF-6F5F-57E2-7722-48C40C9EDFD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6415A-4F1E-566E-2C35-FDD6EB20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D9D24-CB4B-85CF-1F96-9772C0D3B131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80706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1D6F-3676-F635-CDF6-1D4FA862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0363BE-796C-5234-FCCE-0C6AB579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D515CBD-9B49-C9A3-85E1-8824017B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4531A6-6D91-0B17-54E7-B49E25E1C638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94537-C749-25EF-8C67-8976BC3E94D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6C93B-0827-561B-0E5C-273F531E05A1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4C0141-F63E-DE09-C67D-81390D7082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17DC4B1-E87B-D787-6D0D-B22294E1648A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339A300-DFE3-2D3E-96B9-6F357B08DC95}"/>
              </a:ext>
            </a:extLst>
          </p:cNvPr>
          <p:cNvSpPr/>
          <p:nvPr/>
        </p:nvSpPr>
        <p:spPr>
          <a:xfrm>
            <a:off x="7762893" y="3810465"/>
            <a:ext cx="9432361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F4BA5-A670-5E00-2F37-A4406CD3152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0A202-C403-7154-19A2-7BEC48606697}"/>
              </a:ext>
            </a:extLst>
          </p:cNvPr>
          <p:cNvSpPr/>
          <p:nvPr/>
        </p:nvSpPr>
        <p:spPr>
          <a:xfrm>
            <a:off x="8435936" y="4151793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요청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718E72C-285A-028A-C2C4-298D8CD3B108}"/>
              </a:ext>
            </a:extLst>
          </p:cNvPr>
          <p:cNvSpPr/>
          <p:nvPr/>
        </p:nvSpPr>
        <p:spPr>
          <a:xfrm>
            <a:off x="8435936" y="5783284"/>
            <a:ext cx="8086274" cy="106200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언어 및 버전에 맞는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Docker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실행</a:t>
            </a:r>
            <a:endParaRPr kumimoji="1" lang="en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7267056-17DB-3039-E192-94148E225F06}"/>
              </a:ext>
            </a:extLst>
          </p:cNvPr>
          <p:cNvSpPr/>
          <p:nvPr/>
        </p:nvSpPr>
        <p:spPr>
          <a:xfrm>
            <a:off x="19656137" y="5809804"/>
            <a:ext cx="4107967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 반환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A0AD90-1517-BB17-5E3F-75D3E171673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F754FDF-E9FC-EE9B-9370-26B0C84EA155}"/>
              </a:ext>
            </a:extLst>
          </p:cNvPr>
          <p:cNvSpPr/>
          <p:nvPr/>
        </p:nvSpPr>
        <p:spPr>
          <a:xfrm>
            <a:off x="8435936" y="7534301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내에서 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stdout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stderr,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정보 등을 반환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F8FEF11-FE65-0EBC-E361-E306D46F0611}"/>
              </a:ext>
            </a:extLst>
          </p:cNvPr>
          <p:cNvSpPr/>
          <p:nvPr/>
        </p:nvSpPr>
        <p:spPr>
          <a:xfrm>
            <a:off x="8435936" y="9397809"/>
            <a:ext cx="8086274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컨테이너 종료 후 코드 실행 결과 반환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767373-5B17-DDC0-DAC7-580DD9D12E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7195254" y="6424167"/>
            <a:ext cx="246088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B880B0-77B6-B946-B7D3-D4F049D9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67F295C7-FA78-4E1B-E2CD-DA5591EB1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480" y="509164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74CCEF-FCF2-B3F7-8CCC-FDA6AC784949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6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82C8E-A8BF-C858-63C2-65A670DC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6153C3-3AAA-9425-79EF-ED616536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106404B-6B9A-1618-6806-82F63A28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88A0BA-84DE-CFCB-C9A9-74509EF80483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DC45D-354D-5B90-9115-503D5C9FA08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DC074-4123-4C90-0947-691F676DE365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4D7BCC-0702-D3EE-83BB-5CD741EBE0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515F4AD-A3F1-B94D-7450-F2396CC0DCA0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채점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A5AB4EE-84DC-2D94-0455-9229F82C0399}"/>
              </a:ext>
            </a:extLst>
          </p:cNvPr>
          <p:cNvSpPr/>
          <p:nvPr/>
        </p:nvSpPr>
        <p:spPr>
          <a:xfrm>
            <a:off x="7762893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FE1B9-9A0C-90A1-5E18-D0F0A5EBA182}"/>
              </a:ext>
            </a:extLst>
          </p:cNvPr>
          <p:cNvSpPr txBox="1"/>
          <p:nvPr/>
        </p:nvSpPr>
        <p:spPr>
          <a:xfrm>
            <a:off x="8299536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Judger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DC55B8E-90C8-2C67-BC7A-AC3BEEC370E1}"/>
              </a:ext>
            </a:extLst>
          </p:cNvPr>
          <p:cNvSpPr/>
          <p:nvPr/>
        </p:nvSpPr>
        <p:spPr>
          <a:xfrm>
            <a:off x="18342249" y="5948041"/>
            <a:ext cx="3117848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반환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913952-BEAD-6B39-CAC2-B0E26E5CA0A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8236350-4B64-7D05-B675-9A1EBE6C3FF2}"/>
              </a:ext>
            </a:extLst>
          </p:cNvPr>
          <p:cNvSpPr/>
          <p:nvPr/>
        </p:nvSpPr>
        <p:spPr>
          <a:xfrm>
            <a:off x="8299536" y="4182550"/>
            <a:ext cx="3756064" cy="2985137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입력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예상 출력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메모리 제한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시간 제한 등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583407D-8EE8-6428-CE47-9635303A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30FA24F-D2CF-404A-D3E2-855F95CD9968}"/>
              </a:ext>
            </a:extLst>
          </p:cNvPr>
          <p:cNvSpPr/>
          <p:nvPr/>
        </p:nvSpPr>
        <p:spPr>
          <a:xfrm>
            <a:off x="12955050" y="3810465"/>
            <a:ext cx="4695807" cy="738377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98858-9E46-E527-E458-B78C015F3215}"/>
              </a:ext>
            </a:extLst>
          </p:cNvPr>
          <p:cNvSpPr txBox="1"/>
          <p:nvPr/>
        </p:nvSpPr>
        <p:spPr>
          <a:xfrm>
            <a:off x="13491693" y="3155957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BA0AA8-121A-694E-DD49-8DDAAA28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321" y="11961040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28093CB-FA38-938F-FEC6-2D6E17D3E44A}"/>
              </a:ext>
            </a:extLst>
          </p:cNvPr>
          <p:cNvSpPr/>
          <p:nvPr/>
        </p:nvSpPr>
        <p:spPr>
          <a:xfrm>
            <a:off x="13583313" y="7318092"/>
            <a:ext cx="3756064" cy="130133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 반환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앞서 설명한 과정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63FD45-52BE-7B66-C806-AC4F3321E63D}"/>
              </a:ext>
            </a:extLst>
          </p:cNvPr>
          <p:cNvCxnSpPr>
            <a:cxnSpLocks/>
          </p:cNvCxnSpPr>
          <p:nvPr/>
        </p:nvCxnSpPr>
        <p:spPr>
          <a:xfrm>
            <a:off x="10320905" y="7968759"/>
            <a:ext cx="324692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2F9A74D6-8109-DE50-4258-CDE9C8137C08}"/>
              </a:ext>
            </a:extLst>
          </p:cNvPr>
          <p:cNvSpPr/>
          <p:nvPr/>
        </p:nvSpPr>
        <p:spPr>
          <a:xfrm>
            <a:off x="8299536" y="8652248"/>
            <a:ext cx="3756064" cy="196217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결과를 이용한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채점 결과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43F741E9-0E9C-052D-B3D7-AA143AA6083C}"/>
              </a:ext>
            </a:extLst>
          </p:cNvPr>
          <p:cNvCxnSpPr>
            <a:cxnSpLocks/>
            <a:stCxn id="28" idx="2"/>
            <a:endCxn id="10" idx="2"/>
          </p:cNvCxnSpPr>
          <p:nvPr/>
        </p:nvCxnSpPr>
        <p:spPr>
          <a:xfrm rot="5400000" flipH="1" flipV="1">
            <a:off x="13320542" y="4033791"/>
            <a:ext cx="3437656" cy="9723605"/>
          </a:xfrm>
          <a:prstGeom prst="bentConnector3">
            <a:avLst>
              <a:gd name="adj1" fmla="val -3491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EE4E530-0C6F-A0D1-D333-01A5B49654EF}"/>
              </a:ext>
            </a:extLst>
          </p:cNvPr>
          <p:cNvCxnSpPr>
            <a:cxnSpLocks/>
          </p:cNvCxnSpPr>
          <p:nvPr/>
        </p:nvCxnSpPr>
        <p:spPr>
          <a:xfrm>
            <a:off x="10320905" y="7176765"/>
            <a:ext cx="0" cy="147548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5DF9C-EC8F-A505-B504-51E73D242A2F}"/>
              </a:ext>
            </a:extLst>
          </p:cNvPr>
          <p:cNvSpPr txBox="1"/>
          <p:nvPr/>
        </p:nvSpPr>
        <p:spPr>
          <a:xfrm>
            <a:off x="1198879" y="509034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7377C1E-82DB-96C6-181A-57E74362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64" y="7190929"/>
            <a:ext cx="1905429" cy="9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ED37D-8175-D49D-A0C3-7443B4F5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00E9C8-D6F2-ED00-981B-BFB9AEF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AA81E9C-0D27-8BA3-522F-5FDFE379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599364-1381-8F88-12F2-AF5B1D2206E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9600" b="1" dirty="0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기능 구조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71DBA-B3F5-995F-08FE-7692303728A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DC295-A3DD-2602-B0C2-B505EC40AAE6}"/>
              </a:ext>
            </a:extLst>
          </p:cNvPr>
          <p:cNvSpPr txBox="1"/>
          <p:nvPr/>
        </p:nvSpPr>
        <p:spPr>
          <a:xfrm>
            <a:off x="924748" y="2406241"/>
            <a:ext cx="84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C5D20-58A9-4DDF-3207-45DE37B1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B8CD782-A0E2-F7D7-CDE2-90C44B592CF8}"/>
              </a:ext>
            </a:extLst>
          </p:cNvPr>
          <p:cNvSpPr/>
          <p:nvPr/>
        </p:nvSpPr>
        <p:spPr>
          <a:xfrm>
            <a:off x="1228725" y="5717386"/>
            <a:ext cx="3254102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요청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B8DC3C-F323-066E-A43D-3A0D933C5964}"/>
              </a:ext>
            </a:extLst>
          </p:cNvPr>
          <p:cNvSpPr/>
          <p:nvPr/>
        </p:nvSpPr>
        <p:spPr>
          <a:xfrm>
            <a:off x="7762893" y="3810464"/>
            <a:ext cx="10067907" cy="90025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821F8-5A5D-7BBC-C0A7-74F511AB0DBF}"/>
              </a:ext>
            </a:extLst>
          </p:cNvPr>
          <p:cNvSpPr txBox="1"/>
          <p:nvPr/>
        </p:nvSpPr>
        <p:spPr>
          <a:xfrm>
            <a:off x="8299536" y="3155957"/>
            <a:ext cx="584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Testcase Generator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5E99A27-E4DF-6671-A646-1C042B3436C3}"/>
              </a:ext>
            </a:extLst>
          </p:cNvPr>
          <p:cNvSpPr/>
          <p:nvPr/>
        </p:nvSpPr>
        <p:spPr>
          <a:xfrm>
            <a:off x="18342249" y="5948041"/>
            <a:ext cx="4813026" cy="122872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생성 결과 반환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002BCD8-1850-36DC-3013-3B4101F20B0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2827" y="6331749"/>
            <a:ext cx="32800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C4E0D8D-475C-A7F4-94CA-52B521D837CC}"/>
              </a:ext>
            </a:extLst>
          </p:cNvPr>
          <p:cNvSpPr/>
          <p:nvPr/>
        </p:nvSpPr>
        <p:spPr>
          <a:xfrm>
            <a:off x="8299536" y="4182551"/>
            <a:ext cx="8931189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Input : </a:t>
            </a: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문제 정보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검증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(Optional),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(Optional)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90BAF2-F0CD-F2B1-7180-CA814ED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66" y="5003532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3F936AA-EC57-A2D4-4580-DE0FA2655A73}"/>
              </a:ext>
            </a:extLst>
          </p:cNvPr>
          <p:cNvSpPr/>
          <p:nvPr/>
        </p:nvSpPr>
        <p:spPr>
          <a:xfrm>
            <a:off x="8331255" y="6193731"/>
            <a:ext cx="8931182" cy="15649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검증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  <a:p>
            <a:pPr algn="ctr"/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검증 코드 생성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(assert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코드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E9A6039-8415-9F17-8684-DFFE367CD58C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17830800" y="7176766"/>
            <a:ext cx="2917962" cy="1134953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C37222-869F-866F-93B3-37C5014624AC}"/>
              </a:ext>
            </a:extLst>
          </p:cNvPr>
          <p:cNvSpPr txBox="1"/>
          <p:nvPr/>
        </p:nvSpPr>
        <p:spPr>
          <a:xfrm>
            <a:off x="1198879" y="5072944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WebApp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ADFE741-0363-326F-CDB4-AFABA90A9EB8}"/>
              </a:ext>
            </a:extLst>
          </p:cNvPr>
          <p:cNvSpPr/>
          <p:nvPr/>
        </p:nvSpPr>
        <p:spPr>
          <a:xfrm>
            <a:off x="8299536" y="8145487"/>
            <a:ext cx="8931182" cy="1077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정답 코드가 없는 경우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) LLM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을 통한 정답 코드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906D0E-8C9D-6882-4039-177CF4B69C27}"/>
              </a:ext>
            </a:extLst>
          </p:cNvPr>
          <p:cNvSpPr/>
          <p:nvPr/>
        </p:nvSpPr>
        <p:spPr>
          <a:xfrm>
            <a:off x="8299536" y="9610267"/>
            <a:ext cx="8931182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랜덤 숫자 생성 및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LLM 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활용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입력값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0DF832F-BE6B-5438-333A-90619DBFD0E8}"/>
              </a:ext>
            </a:extLst>
          </p:cNvPr>
          <p:cNvSpPr/>
          <p:nvPr/>
        </p:nvSpPr>
        <p:spPr>
          <a:xfrm>
            <a:off x="1198879" y="9740322"/>
            <a:ext cx="5541733" cy="249597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D9F93B-4435-05A5-094D-B8D996233D32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728015" y="10277859"/>
            <a:ext cx="157152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66672D8-DC9C-2CC1-D868-08CA192E126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3010" y="11701733"/>
            <a:ext cx="1623492" cy="100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4356F77-4F27-F61A-20C8-D50361FA9EA2}"/>
              </a:ext>
            </a:extLst>
          </p:cNvPr>
          <p:cNvSpPr/>
          <p:nvPr/>
        </p:nvSpPr>
        <p:spPr>
          <a:xfrm>
            <a:off x="8326502" y="11187361"/>
            <a:ext cx="8877249" cy="104893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 결과에 따른 </a:t>
            </a:r>
            <a:r>
              <a:rPr kumimoji="1" lang="en-US" altLang="ko-KR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TC </a:t>
            </a:r>
            <a:r>
              <a:rPr kumimoji="1" lang="ko-KR" altLang="en-US" sz="3200" dirty="0" err="1">
                <a:latin typeface="KCC-Hanbit" panose="02030503000000000000" pitchFamily="18" charset="-127"/>
                <a:ea typeface="KCC-Hanbit" panose="02030503000000000000" pitchFamily="18" charset="-127"/>
              </a:rPr>
              <a:t>출력값</a:t>
            </a:r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 생성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E6DCA-FDD0-5613-C0D3-BB10568C9C52}"/>
              </a:ext>
            </a:extLst>
          </p:cNvPr>
          <p:cNvSpPr txBox="1"/>
          <p:nvPr/>
        </p:nvSpPr>
        <p:spPr>
          <a:xfrm>
            <a:off x="1431357" y="8931033"/>
            <a:ext cx="321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Code Executor</a:t>
            </a:r>
            <a:endParaRPr kumimoji="1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7545E1E0-2FBC-6C2D-E6ED-18D838A945DB}"/>
              </a:ext>
            </a:extLst>
          </p:cNvPr>
          <p:cNvSpPr/>
          <p:nvPr/>
        </p:nvSpPr>
        <p:spPr>
          <a:xfrm>
            <a:off x="1624403" y="10160840"/>
            <a:ext cx="4503530" cy="133518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코드 실행 후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algn="ctr"/>
            <a:r>
              <a:rPr kumimoji="1" lang="ko-KR" altLang="en-US" sz="3200" dirty="0">
                <a:latin typeface="KCC-Hanbit" panose="02030503000000000000" pitchFamily="18" charset="-127"/>
                <a:ea typeface="KCC-Hanbit" panose="02030503000000000000" pitchFamily="18" charset="-127"/>
              </a:rPr>
              <a:t>실행결과 반환 </a:t>
            </a:r>
            <a:endParaRPr kumimoji="1" lang="en-US" altLang="ko-KR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30A52AAE-2745-0DAC-469F-3DEBC3F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15" y="10382801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F44B9A06-D871-BF20-4D10-57BB628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992" y="8301893"/>
            <a:ext cx="2546657" cy="13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0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408AC-26D8-85FD-6FFF-BD1BCB23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52F93D6-768E-30AF-84F4-A77F5AAC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1C54FA95-149A-D49D-8E45-95832CDD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811C38-D12C-F690-BE98-4ECAB58702E6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추후 개선 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0EE2-32D3-0253-F7E4-EE5C1E4357E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56B7A-EDF8-5ACA-7EB3-AB044F6A8D3F}"/>
              </a:ext>
            </a:extLst>
          </p:cNvPr>
          <p:cNvSpPr txBox="1"/>
          <p:nvPr/>
        </p:nvSpPr>
        <p:spPr>
          <a:xfrm>
            <a:off x="1431500" y="3211245"/>
            <a:ext cx="21877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LLM Tuning</a:t>
            </a: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문제 풀이 작성과 관련한 부가적인 튜닝 과정이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685800" indent="-685800">
              <a:buFontTx/>
              <a:buChar char="-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고난이도의 알고리즘에 대한 데이터 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/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코드 수집이 더욱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  <a:p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pPr marL="914400" indent="-914400">
              <a:buAutoNum type="arabicPeriod" startAt="2"/>
            </a:pP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인터랙티브 문제 등 다양한 문제 형식에 대한 지원이 필요합니다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F76CE-5675-7B87-05C2-080F85C0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8DA07-8E1F-66EA-E941-B7DFCAB4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91557C4-2157-86C7-A52B-FF7B36B1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6F4867-28D6-919C-8ECF-0D497734B333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모두의 알고리즘 학습 여정을 응원합니다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!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CDBB1-47C6-D157-D336-40465E6B489F}"/>
              </a:ext>
            </a:extLst>
          </p:cNvPr>
          <p:cNvSpPr txBox="1"/>
          <p:nvPr/>
        </p:nvSpPr>
        <p:spPr>
          <a:xfrm>
            <a:off x="3515293" y="5363683"/>
            <a:ext cx="1735341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</a:rPr>
              <a:t>Thank You</a:t>
            </a:r>
            <a:endParaRPr kumimoji="1" lang="ko-KR" altLang="en-US" sz="20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36FF4-17AB-6951-08CB-C9E05B18DB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DAB190-4B29-B013-62A2-F231A9E79916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571268-9AF7-2A5E-ACCA-7C7FCDE1E247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ACC37-E722-3EBC-F375-EF3C2BB62668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25BDA-EFB7-1E76-F568-1820A8B0CABD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ED434-06A1-D51C-1422-CD76DD6C3678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E08237-A470-E31A-4D58-7B7E88E8722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F1A9FD-35E5-6839-7C43-9E649450C171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12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11" y="5544884"/>
            <a:ext cx="5239177" cy="26262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2CAD5-D1B1-C547-43B0-C3B45246BCDF}"/>
              </a:ext>
            </a:extLst>
          </p:cNvPr>
          <p:cNvSpPr txBox="1"/>
          <p:nvPr/>
        </p:nvSpPr>
        <p:spPr>
          <a:xfrm>
            <a:off x="7390805" y="8897251"/>
            <a:ext cx="1057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모두의 알고리즘 학습 여정을 응원합니다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1A5-595D-C1D5-6E29-D8295CDD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0035" y="1308317"/>
            <a:ext cx="3873500" cy="38735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74B981-3784-423E-9249-D8ADDCB69924}"/>
              </a:ext>
            </a:extLst>
          </p:cNvPr>
          <p:cNvGrpSpPr/>
          <p:nvPr/>
        </p:nvGrpSpPr>
        <p:grpSpPr>
          <a:xfrm>
            <a:off x="984893" y="11685903"/>
            <a:ext cx="22770232" cy="1509163"/>
            <a:chOff x="750106" y="408303"/>
            <a:chExt cx="22770232" cy="1509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CD0145-B818-86F7-B859-CD23D24E7D7B}"/>
                </a:ext>
              </a:extLst>
            </p:cNvPr>
            <p:cNvSpPr txBox="1"/>
            <p:nvPr/>
          </p:nvSpPr>
          <p:spPr>
            <a:xfrm>
              <a:off x="750106" y="432390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Athena Project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8522C-3727-F70F-C542-A04465C5DED6}"/>
                </a:ext>
              </a:extLst>
            </p:cNvPr>
            <p:cNvSpPr txBox="1"/>
            <p:nvPr/>
          </p:nvSpPr>
          <p:spPr>
            <a:xfrm>
              <a:off x="750107" y="963359"/>
              <a:ext cx="45015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| AD Project</a:t>
              </a:r>
            </a:p>
            <a:p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Web Server Computing 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08ECD-7E53-A7ED-A9FF-FF26D28297B8}"/>
                </a:ext>
              </a:extLst>
            </p:cNvPr>
            <p:cNvSpPr txBox="1"/>
            <p:nvPr/>
          </p:nvSpPr>
          <p:spPr>
            <a:xfrm>
              <a:off x="10436953" y="43972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김신건</a:t>
              </a:r>
              <a:endParaRPr kumimoji="1" lang="ko-KR" altLang="en-US" sz="2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055F07-DA31-30C7-2B2C-35EF08A4F4A1}"/>
                </a:ext>
              </a:extLst>
            </p:cNvPr>
            <p:cNvSpPr txBox="1"/>
            <p:nvPr/>
          </p:nvSpPr>
          <p:spPr>
            <a:xfrm>
              <a:off x="10436952" y="99477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20191564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636F8-B219-A71C-CA39-C3F61725F90F}"/>
                </a:ext>
              </a:extLst>
            </p:cNvPr>
            <p:cNvSpPr txBox="1"/>
            <p:nvPr/>
          </p:nvSpPr>
          <p:spPr>
            <a:xfrm>
              <a:off x="20010245" y="408303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2800" b="1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국민대학교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9CDE7-550C-A9BD-FEB0-181C85DE4B66}"/>
                </a:ext>
              </a:extLst>
            </p:cNvPr>
            <p:cNvSpPr txBox="1"/>
            <p:nvPr/>
          </p:nvSpPr>
          <p:spPr>
            <a:xfrm>
              <a:off x="20010244" y="963359"/>
              <a:ext cx="35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dirty="0">
                  <a:solidFill>
                    <a:srgbClr val="B4CEFF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KMU SW</a:t>
              </a:r>
              <a:endPara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78415-78FF-64C5-E8C5-008B1DCC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F07582-9EAC-EC04-A1F1-06A1DB33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78A1FDFF-277B-2740-0D3B-08605C87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3117D5-7B89-B5F4-514A-BC7D3BC5651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65CCB-8BFA-1969-5DFE-284A843A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DB784-61B3-6501-1F8B-C8CD674BBC3E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1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EB466-87CF-98E5-2CD5-D0342B2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5DCD4AD-E170-7952-35C4-FF505E9E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AB8F50B-71CB-DA2C-3D86-05D850DA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90D7D0-78BE-C9E4-626E-73F6739BAE01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0A410-3B4B-52EC-5B70-A7A3EE87757C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0507F-4B81-F615-5FDD-2B13F602FB9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AD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요건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400" dirty="0" err="1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클래스메서드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사용하기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BB1F7-2CB9-A9DF-27A7-8D15C141AC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36EE-DEC1-28B4-473B-078EB178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601500"/>
            <a:ext cx="16874690" cy="88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4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572FC-C8CA-4782-C639-0F02283BB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3D21FDC-4AB4-B942-48E0-31D996A3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33F2ED-7EA0-CD9B-9EE7-CCC3F9A0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9895784-379A-60AB-8422-92616E4C3F79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56EA48-77F1-B142-1696-1A3AA9427A80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3451B-5878-0C39-3E7B-92C4F08216BF}"/>
              </a:ext>
            </a:extLst>
          </p:cNvPr>
          <p:cNvSpPr txBox="1"/>
          <p:nvPr/>
        </p:nvSpPr>
        <p:spPr>
          <a:xfrm>
            <a:off x="924747" y="2406241"/>
            <a:ext cx="1087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request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객체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39693-AC9B-4645-7AF4-3373FE3D64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A3A00C-52CF-4836-3023-040497068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21" y="3541645"/>
            <a:ext cx="17000371" cy="4132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8093D-BD53-0300-2D73-8F88A998B8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5688"/>
          <a:stretch>
            <a:fillRect/>
          </a:stretch>
        </p:blipFill>
        <p:spPr>
          <a:xfrm>
            <a:off x="915220" y="8039938"/>
            <a:ext cx="16581417" cy="41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1C4EB-8015-49A0-EB85-013CE228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39D60B-61DB-8947-0357-C92ACB71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7447563-0DEB-45B6-108F-01CC7177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E87560-09AB-67CA-1D6B-C991CBCABBCF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57331-6B83-6F56-1DF9-9E96EB9DFA7F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C480B-6FEE-CACC-DF4E-4838C0B410E9}"/>
              </a:ext>
            </a:extLst>
          </p:cNvPr>
          <p:cNvSpPr txBox="1"/>
          <p:nvPr/>
        </p:nvSpPr>
        <p:spPr>
          <a:xfrm>
            <a:off x="924747" y="2406241"/>
            <a:ext cx="181062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django.contrib.auth</a:t>
            </a:r>
            <a:r>
              <a:rPr kumimoji="1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를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활용한 로그인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로그아웃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55DC9-A8ED-39FB-CF42-4092449E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0A4BF7-46FA-A54F-F29C-B264DDC3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765550"/>
            <a:ext cx="9648003" cy="9549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8A8F1-64EE-6338-5B38-71589DA33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1616" y="3765550"/>
            <a:ext cx="836731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6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015" y="9595358"/>
            <a:ext cx="14565571" cy="76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27844" y="7391146"/>
            <a:ext cx="1660850" cy="1660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679" y="7609755"/>
            <a:ext cx="7479482" cy="105079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8656" y="5309041"/>
            <a:ext cx="1673173" cy="167317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817" y="5723762"/>
            <a:ext cx="12233689" cy="105079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7519" y="2598805"/>
            <a:ext cx="1699883" cy="169988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7402" y="3425230"/>
            <a:ext cx="9914358" cy="1131321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21026500-ADBE-BDC7-576A-EF819973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A28848-1D17-4209-6BDA-9489AD79BEB8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</a:t>
            </a:r>
            <a:r>
              <a:rPr kumimoji="1" lang="en-US" altLang="ko-KR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ko-KR" altLang="en-US" sz="96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목표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131923-B528-F2DD-D289-84EB4ADC2146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학습에 도움을 주는 </a:t>
            </a:r>
            <a:r>
              <a:rPr kumimoji="1" lang="en-US" altLang="ko-KR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AI </a:t>
            </a:r>
            <a:r>
              <a:rPr kumimoji="1" lang="ko-KR" altLang="en-US" sz="28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서비스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FEBEC9-52CE-5B3C-00D5-FAD14BAE9441}"/>
              </a:ext>
            </a:extLst>
          </p:cNvPr>
          <p:cNvSpPr txBox="1"/>
          <p:nvPr/>
        </p:nvSpPr>
        <p:spPr>
          <a:xfrm>
            <a:off x="12677848" y="3645560"/>
            <a:ext cx="737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문제가 너무 어려워요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DE6675-A0BA-29A6-0991-1DE9C1A9F555}"/>
              </a:ext>
            </a:extLst>
          </p:cNvPr>
          <p:cNvSpPr txBox="1"/>
          <p:nvPr/>
        </p:nvSpPr>
        <p:spPr>
          <a:xfrm>
            <a:off x="3686248" y="5925994"/>
            <a:ext cx="1124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지금 왜 틀리는지 모르겠어요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, </a:t>
            </a:r>
            <a:r>
              <a:rPr kumimoji="1" lang="ko-KR" altLang="en-US" sz="3600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맞왜틀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맞았는데 왜 틀림</a:t>
            </a:r>
            <a:r>
              <a:rPr kumimoji="1" lang="en-US" altLang="ko-KR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?)</a:t>
            </a:r>
            <a:endParaRPr kumimoji="1" lang="ko-KR" altLang="en-US" sz="36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49744-AF73-0DEF-5AF3-F8F59061F412}"/>
              </a:ext>
            </a:extLst>
          </p:cNvPr>
          <p:cNvSpPr txBox="1"/>
          <p:nvPr/>
        </p:nvSpPr>
        <p:spPr>
          <a:xfrm>
            <a:off x="12237402" y="7811987"/>
            <a:ext cx="711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잘 작성한 코드인지 모르겠어요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8A2B-EC45-FFB7-C7D2-E351CA64BBC4}"/>
              </a:ext>
            </a:extLst>
          </p:cNvPr>
          <p:cNvSpPr txBox="1"/>
          <p:nvPr/>
        </p:nvSpPr>
        <p:spPr>
          <a:xfrm>
            <a:off x="8106493" y="10035418"/>
            <a:ext cx="8527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학습 여정을 돕기 위해</a:t>
            </a:r>
            <a:r>
              <a:rPr kumimoji="1" lang="en-US" altLang="ko-KR" sz="4400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!</a:t>
            </a:r>
            <a:endParaRPr kumimoji="1" lang="ko-KR" altLang="en-US" sz="4400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3D14F-CA48-EF29-4662-A1C39C8973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17492-776D-780A-E99A-C1BE076A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5422DC-0FDE-FB27-2129-5B09C2B8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8335E696-7CF7-B622-AC5C-267B0684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9A03D0-056A-F2E6-4576-B9AB968838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BB48E5-0D72-047E-009F-4234D06611B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8CFC7-65A0-A2D9-AC69-1EEBF1A68429}"/>
              </a:ext>
            </a:extLst>
          </p:cNvPr>
          <p:cNvSpPr txBox="1"/>
          <p:nvPr/>
        </p:nvSpPr>
        <p:spPr>
          <a:xfrm>
            <a:off x="924747" y="2406241"/>
            <a:ext cx="181062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HTTP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요청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/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응답 메시지 기반 응답 메시지 사용하기</a:t>
            </a:r>
          </a:p>
          <a:p>
            <a:pPr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0A69C-D7FE-1BC2-84DF-2615AA51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63257-36E3-8AA1-66F5-BE6022D4B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6" y="3452681"/>
            <a:ext cx="10877847" cy="75338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35C6F-E5AB-2694-E2B0-D223C94E5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0226" y="3452681"/>
            <a:ext cx="10631173" cy="75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4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3BCBF-80F3-FDBD-96C0-D6DB42D6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ECED88-F768-052C-E89F-A49E721C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9B0DAADF-4849-7018-280E-8EFBD306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C90E56-7907-AE75-92BA-400047364F1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F71E33-D595-EAE5-47BD-5F63E8B47F99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7EFB-7EDA-B009-4C13-0B1652DA765C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Service Layer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 및 예외 처리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51D61-06F1-96CE-B33B-9BFC100405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E32ECB-50AD-1ECC-85E0-EE15F0AA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54081"/>
            <a:ext cx="9333678" cy="9527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9CE3E-1807-6FD9-3567-2F1204534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3554081"/>
            <a:ext cx="11089746" cy="87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9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A3EEB-8BF3-3F52-2124-F37687FC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CC9EFC8-2D8F-2B6F-7222-0A25329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CB1039C-09ED-C8B5-14DE-62AAE2A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16A9CF-4B8D-81B0-9898-B438159E6D3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A417A-42EF-91A0-FA40-36DFDB34B6E2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0768A-6469-5D7A-D88C-902459FACF61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</a:t>
            </a:r>
            <a:r>
              <a:rPr kumimoji="1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settings.py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분리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13D57-E740-2FCB-161B-B8F4EA85FC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D54FAA-5A8C-B4AD-1F0A-6299F1A39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743324"/>
            <a:ext cx="4190178" cy="6240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9AC09-F568-1FB6-A4EC-4C7EFC4142C1}"/>
              </a:ext>
            </a:extLst>
          </p:cNvPr>
          <p:cNvSpPr txBox="1"/>
          <p:nvPr/>
        </p:nvSpPr>
        <p:spPr>
          <a:xfrm>
            <a:off x="6064037" y="3903243"/>
            <a:ext cx="12255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base.py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기본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dev.py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개발환경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test.py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테스트 코드 실행 환경 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  <a:p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- </a:t>
            </a:r>
            <a:r>
              <a:rPr kumimoji="1" lang="en-US" altLang="ko-KR" sz="4800" b="1" dirty="0" err="1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prod.py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: production (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배포 환경</a:t>
            </a:r>
            <a:r>
              <a:rPr kumimoji="1" lang="en-US" altLang="ko-KR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 </a:t>
            </a:r>
            <a:r>
              <a:rPr kumimoji="1" lang="ko-KR" altLang="en-US" sz="4800" b="1" dirty="0">
                <a:solidFill>
                  <a:schemeClr val="bg1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설정</a:t>
            </a:r>
            <a:endParaRPr kumimoji="1" lang="en-US" altLang="ko-KR" sz="4800" b="1" dirty="0">
              <a:solidFill>
                <a:schemeClr val="bg1"/>
              </a:solidFill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52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BB43E-0FCA-EF88-9826-F469AB38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CC717C-1922-3CF8-F2AE-F6F31CD0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4EBACA7F-5BAB-F296-CD4A-9ECB92CE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457C28-DAD6-7B6E-4F1A-AFCDD44923D4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79801D-23B3-7E06-CE61-5DA73B5247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016BE-9541-7692-3093-08FF6D41C165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 PostgreSQL Database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717DB-16E1-7933-FF7E-1A01A90D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F16B98-31D9-50E6-B182-29615AA3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74" y="3513238"/>
            <a:ext cx="9231403" cy="7467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BB565-5F73-2D13-F6EB-34F3CDD53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654" y="3513237"/>
            <a:ext cx="12179176" cy="74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C69D2-958E-7410-46D8-EB014F5E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98838E-1E24-D1E7-66BC-8F0764E2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F3D0945F-3916-B1CF-7EEA-D8715A8F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E67B3A-2C79-AC86-0206-DFB7F1A8FAFA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Appendix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80A0A-2C42-8542-8131-ABE5287CDDE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87E89-7965-1506-F08D-6835308F66CF}"/>
              </a:ext>
            </a:extLst>
          </p:cNvPr>
          <p:cNvSpPr txBox="1"/>
          <p:nvPr/>
        </p:nvSpPr>
        <p:spPr>
          <a:xfrm>
            <a:off x="924747" y="2406241"/>
            <a:ext cx="1810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AD </a:t>
            </a: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프로젝트 요건 </a:t>
            </a:r>
            <a:r>
              <a:rPr kumimoji="1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)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Nginx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적용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3FD1B-E7C4-0DAA-71DB-3C30A0C287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4BE2F8-BF43-AE3F-4787-C2310115F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47" y="3513238"/>
            <a:ext cx="10877846" cy="8261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5D9797-9548-7730-D6AB-26B5AA53A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325" y="3513237"/>
            <a:ext cx="9584796" cy="71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B2A9B-8628-7DAB-D101-49723332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F2B375-2BE9-3DFE-8886-5C9A423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35CC374-A660-7B68-8218-D2CA8B5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6DFDE7-2C64-A254-4995-4414DD96F626}"/>
              </a:ext>
            </a:extLst>
          </p:cNvPr>
          <p:cNvSpPr txBox="1"/>
          <p:nvPr/>
        </p:nvSpPr>
        <p:spPr>
          <a:xfrm>
            <a:off x="924749" y="776024"/>
            <a:ext cx="83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목표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D6555-5E25-0989-0635-4AE909856DC5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5A7234-ED46-A690-FED5-9C1C4145DF46}"/>
              </a:ext>
            </a:extLst>
          </p:cNvPr>
          <p:cNvGrpSpPr/>
          <p:nvPr/>
        </p:nvGrpSpPr>
        <p:grpSpPr>
          <a:xfrm>
            <a:off x="12237402" y="3425230"/>
            <a:ext cx="9914358" cy="1131321"/>
            <a:chOff x="12237402" y="3425230"/>
            <a:chExt cx="9914358" cy="1131321"/>
          </a:xfrm>
        </p:grpSpPr>
        <p:pic>
          <p:nvPicPr>
            <p:cNvPr id="4" name="Image 10" descr="preencoded.png">
              <a:extLst>
                <a:ext uri="{FF2B5EF4-FFF2-40B4-BE49-F238E27FC236}">
                  <a16:creationId xmlns:a16="http://schemas.microsoft.com/office/drawing/2014/main" id="{4D1A3B8B-D165-E416-8185-DAA321D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81BBAA-9F11-0A5B-E935-76C39A7CBCF6}"/>
                </a:ext>
              </a:extLst>
            </p:cNvPr>
            <p:cNvSpPr txBox="1"/>
            <p:nvPr/>
          </p:nvSpPr>
          <p:spPr>
            <a:xfrm>
              <a:off x="12677848" y="3667724"/>
              <a:ext cx="737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알고리즘 문제</a:t>
              </a:r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및 게시글 수집 기능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429683-2BAD-9788-480E-53A6CC5CFAA8}"/>
              </a:ext>
            </a:extLst>
          </p:cNvPr>
          <p:cNvGrpSpPr/>
          <p:nvPr/>
        </p:nvGrpSpPr>
        <p:grpSpPr>
          <a:xfrm>
            <a:off x="2277642" y="4907666"/>
            <a:ext cx="9914358" cy="1131321"/>
            <a:chOff x="12237402" y="3425230"/>
            <a:chExt cx="9914358" cy="1131321"/>
          </a:xfrm>
        </p:grpSpPr>
        <p:pic>
          <p:nvPicPr>
            <p:cNvPr id="7" name="Image 10" descr="preencoded.png">
              <a:extLst>
                <a:ext uri="{FF2B5EF4-FFF2-40B4-BE49-F238E27FC236}">
                  <a16:creationId xmlns:a16="http://schemas.microsoft.com/office/drawing/2014/main" id="{A9695CF9-C13A-800D-F7C3-756129B54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AFA5B-8213-1657-68A5-6C51164C2BDE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C++, Python, Ruby, Java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등 코드 실행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B7F2D5-090B-871E-F8A8-DB190EE95D2D}"/>
              </a:ext>
            </a:extLst>
          </p:cNvPr>
          <p:cNvGrpSpPr/>
          <p:nvPr/>
        </p:nvGrpSpPr>
        <p:grpSpPr>
          <a:xfrm>
            <a:off x="12237402" y="6783063"/>
            <a:ext cx="9914358" cy="1131321"/>
            <a:chOff x="12237402" y="3425230"/>
            <a:chExt cx="9914358" cy="1131321"/>
          </a:xfrm>
        </p:grpSpPr>
        <p:pic>
          <p:nvPicPr>
            <p:cNvPr id="10" name="Image 10" descr="preencoded.png">
              <a:extLst>
                <a:ext uri="{FF2B5EF4-FFF2-40B4-BE49-F238E27FC236}">
                  <a16:creationId xmlns:a16="http://schemas.microsoft.com/office/drawing/2014/main" id="{24C7E24D-3A20-E14F-D5D4-8B112A0F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1C1B5-1041-A3A2-AEF7-F48B46FC61B9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반례 생성 및 채점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8F6FDF-4A44-4D88-365F-2B61ADBDEF82}"/>
              </a:ext>
            </a:extLst>
          </p:cNvPr>
          <p:cNvGrpSpPr/>
          <p:nvPr/>
        </p:nvGrpSpPr>
        <p:grpSpPr>
          <a:xfrm>
            <a:off x="2277642" y="8969386"/>
            <a:ext cx="9914358" cy="1131321"/>
            <a:chOff x="12237402" y="3425230"/>
            <a:chExt cx="9914358" cy="1131321"/>
          </a:xfrm>
        </p:grpSpPr>
        <p:pic>
          <p:nvPicPr>
            <p:cNvPr id="13" name="Image 10" descr="preencoded.png">
              <a:extLst>
                <a:ext uri="{FF2B5EF4-FFF2-40B4-BE49-F238E27FC236}">
                  <a16:creationId xmlns:a16="http://schemas.microsoft.com/office/drawing/2014/main" id="{72439DDB-C930-F624-1C95-A6B4A765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7402" y="3425230"/>
              <a:ext cx="9914358" cy="11313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7BA7C-9053-C24E-B00E-2230D41ECE6A}"/>
                </a:ext>
              </a:extLst>
            </p:cNvPr>
            <p:cNvSpPr txBox="1"/>
            <p:nvPr/>
          </p:nvSpPr>
          <p:spPr>
            <a:xfrm>
              <a:off x="12677848" y="3667724"/>
              <a:ext cx="8559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AI 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KCC-Hanbit" panose="02030503000000000000" pitchFamily="18" charset="-127"/>
                  <a:ea typeface="KCC-Hanbit" panose="02030503000000000000" pitchFamily="18" charset="-127"/>
                </a:rPr>
                <a:t>기반 코드 피드백 기능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185391-50BC-2AF0-4AC6-90AC62F9A8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20516-0B07-62FE-8A73-4B2F85E5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C2CFDC-04F2-2118-549A-B0943905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A04FCCC7-6F33-96AD-843F-5D0F241C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9357AE-FCAC-C883-6ACD-8FEBC7DF8951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50364D-2082-9650-C256-E33B3EA8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F8DFB-2179-241E-A68C-96234D42DA37}"/>
              </a:ext>
            </a:extLst>
          </p:cNvPr>
          <p:cNvSpPr txBox="1"/>
          <p:nvPr/>
        </p:nvSpPr>
        <p:spPr>
          <a:xfrm>
            <a:off x="3515293" y="5734615"/>
            <a:ext cx="17353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0" dirty="0">
                <a:solidFill>
                  <a:prstClr val="white"/>
                </a:solidFill>
                <a:latin typeface="Aptos" panose="020B0004020202020204" pitchFamily="34" charset="0"/>
                <a:ea typeface="KCC-Hanbit" panose="02030503000000000000" pitchFamily="18" charset="-127"/>
              </a:rPr>
              <a:t>상세 소개</a:t>
            </a:r>
            <a:endParaRPr kumimoji="1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KCC-Hanbit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4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AE4B4-5FD2-B53A-A550-884F7CE74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ADB05D6-01FF-1DCC-2060-11D561FE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E3076FC8-8B4C-3BF2-FD5B-152FBBAC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D534D0-6466-31C0-88EC-F7A2A8B19057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>
                <a:solidFill>
                  <a:prstClr val="white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프로젝트 구조</a:t>
            </a:r>
            <a:endParaRPr kumimoji="1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AFB6C5-B88C-5D58-2C8B-1FB904D7B193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7246A-49C3-28B3-6D1D-C8E45E89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14" y="2596341"/>
            <a:ext cx="19212757" cy="1056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BDE12-A3FE-07E0-9DE1-33A345ABBF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88978-2B30-AF92-19BC-8FC11861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6BA79F-8AFA-5FB5-1082-E7AB6FF2D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441C783-ED3C-5C31-F0DF-E726150A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A0B7DF-B296-11C1-E83A-037D2A2AC00E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345535-F260-4BDA-2F98-A41761C67387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85CAE-B949-DFE0-3FD4-411095F1CFA7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메인 화면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783FA-CA63-95DC-7FE8-70886BB85C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a_메인화면.mp4">
            <a:hlinkClick r:id="" action="ppaction://media"/>
            <a:extLst>
              <a:ext uri="{FF2B5EF4-FFF2-40B4-BE49-F238E27FC236}">
                <a16:creationId xmlns:a16="http://schemas.microsoft.com/office/drawing/2014/main" id="{4E714325-8C44-5603-BB9C-6050E540F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8015" y="3350540"/>
            <a:ext cx="19951745" cy="10134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558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F3B5A-3F9F-35D3-3D0C-AED67BFC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B4CD93-C4E3-21F5-A19A-A57B1E83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69EA9118-23B8-96FD-F473-FEBF4226F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EA9AC5-1263-DE36-AAB9-8B7BF6404CDC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3C87A4-ED17-600C-6910-FFFE0D1AF4CD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03BF-244C-FC79-5445-F46229C2555E}"/>
              </a:ext>
            </a:extLst>
          </p:cNvPr>
          <p:cNvSpPr txBox="1"/>
          <p:nvPr/>
        </p:nvSpPr>
        <p:spPr>
          <a:xfrm>
            <a:off x="924748" y="2406241"/>
            <a:ext cx="7374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회원 기능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(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동영상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)</a:t>
            </a: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5966D-6A18-845E-0DF5-BC3DADE516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5" name="athen_회원기능.mp4">
            <a:hlinkClick r:id="" action="ppaction://media"/>
            <a:extLst>
              <a:ext uri="{FF2B5EF4-FFF2-40B4-BE49-F238E27FC236}">
                <a16:creationId xmlns:a16="http://schemas.microsoft.com/office/drawing/2014/main" id="{1966AEE0-67FA-57A9-CAE9-8E0701E77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748" y="3236239"/>
            <a:ext cx="20116604" cy="10218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3DBB2-ED2B-D650-FFBE-7E95D94F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066A87-3352-6ED7-AE34-14DBBE4A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593" y="13031107"/>
            <a:ext cx="1134835" cy="127000"/>
          </a:xfrm>
          <a:prstGeom prst="rect">
            <a:avLst/>
          </a:prstGeom>
        </p:spPr>
      </p:pic>
      <p:pic>
        <p:nvPicPr>
          <p:cNvPr id="35" name="Image 10" descr="preencoded.png">
            <a:extLst>
              <a:ext uri="{FF2B5EF4-FFF2-40B4-BE49-F238E27FC236}">
                <a16:creationId xmlns:a16="http://schemas.microsoft.com/office/drawing/2014/main" id="{096D6C8F-A217-9F72-70AA-0F74F6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49001" y="1229106"/>
            <a:ext cx="1134835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A80BD-FED1-C655-B995-1812CB767FBB}"/>
              </a:ext>
            </a:extLst>
          </p:cNvPr>
          <p:cNvSpPr txBox="1"/>
          <p:nvPr/>
        </p:nvSpPr>
        <p:spPr>
          <a:xfrm>
            <a:off x="924748" y="776024"/>
            <a:ext cx="1665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기능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9226F-DDA6-6A11-2560-D1E3D55DCCFA}"/>
              </a:ext>
            </a:extLst>
          </p:cNvPr>
          <p:cNvSpPr txBox="1"/>
          <p:nvPr/>
        </p:nvSpPr>
        <p:spPr>
          <a:xfrm>
            <a:off x="16365242" y="715467"/>
            <a:ext cx="737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알고리즘 학습에 도움을 주는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4CEFF"/>
                </a:solidFill>
                <a:effectLst/>
                <a:uLnTx/>
                <a:uFillTx/>
                <a:latin typeface="KCC-Hanbit" panose="02030503000000000000" pitchFamily="18" charset="-127"/>
                <a:ea typeface="KCC-Hanbit" panose="02030503000000000000" pitchFamily="18" charset="-127"/>
                <a:cs typeface="+mn-cs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06CFF-0CE4-FF36-71A2-F24EAD76CF60}"/>
              </a:ext>
            </a:extLst>
          </p:cNvPr>
          <p:cNvSpPr txBox="1"/>
          <p:nvPr/>
        </p:nvSpPr>
        <p:spPr>
          <a:xfrm>
            <a:off x="924748" y="2406241"/>
            <a:ext cx="15705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알고리즘 문제 수집 기능</a:t>
            </a:r>
            <a:r>
              <a:rPr kumimoji="1" lang="en-US" altLang="ko-KR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 &gt; Problem Admin </a:t>
            </a:r>
            <a:r>
              <a:rPr kumimoji="1" lang="ko-KR" altLang="en-US" sz="4400" dirty="0">
                <a:solidFill>
                  <a:srgbClr val="B4CEFF"/>
                </a:solidFill>
                <a:latin typeface="KCC-Hanbit" panose="02030503000000000000" pitchFamily="18" charset="-127"/>
                <a:ea typeface="KCC-Hanbit" panose="02030503000000000000" pitchFamily="18" charset="-127"/>
              </a:rPr>
              <a:t>페이지</a:t>
            </a:r>
          </a:p>
          <a:p>
            <a:pPr>
              <a:defRPr/>
            </a:pPr>
            <a:endParaRPr kumimoji="1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B4CEFF"/>
              </a:solidFill>
              <a:effectLst/>
              <a:uLnTx/>
              <a:uFillTx/>
              <a:latin typeface="KCC-Hanbit" panose="02030503000000000000" pitchFamily="18" charset="-127"/>
              <a:ea typeface="KCC-Hanbit" panose="02030503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E808C-D085-DEEC-023D-897E50D8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142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0121" y="10988309"/>
            <a:ext cx="2169798" cy="2169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3CD9BE-4E11-7A17-A064-0560E31424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662"/>
          <a:stretch>
            <a:fillRect/>
          </a:stretch>
        </p:blipFill>
        <p:spPr>
          <a:xfrm>
            <a:off x="924748" y="3852792"/>
            <a:ext cx="18717866" cy="884367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D7790C6-285F-56B6-EB5A-A03268085C35}"/>
              </a:ext>
            </a:extLst>
          </p:cNvPr>
          <p:cNvSpPr/>
          <p:nvPr/>
        </p:nvSpPr>
        <p:spPr>
          <a:xfrm>
            <a:off x="15385018" y="5938258"/>
            <a:ext cx="4107967" cy="12287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KCC-Hanbit" panose="02030503000000000000" pitchFamily="18" charset="-127"/>
              <a:ea typeface="KCC-Hanbit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0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1623</Words>
  <Application>Microsoft Macintosh PowerPoint</Application>
  <PresentationFormat>사용자 지정</PresentationFormat>
  <Paragraphs>295</Paragraphs>
  <Slides>34</Slides>
  <Notes>34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KCC-Hanbit</vt:lpstr>
      <vt:lpstr>Aptos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신건 김</cp:lastModifiedBy>
  <cp:revision>343</cp:revision>
  <dcterms:created xsi:type="dcterms:W3CDTF">2025-06-04T13:11:29Z</dcterms:created>
  <dcterms:modified xsi:type="dcterms:W3CDTF">2025-06-12T14:42:28Z</dcterms:modified>
</cp:coreProperties>
</file>